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310" r:id="rId3"/>
    <p:sldId id="272" r:id="rId4"/>
    <p:sldId id="256" r:id="rId5"/>
    <p:sldId id="309" r:id="rId6"/>
    <p:sldId id="274" r:id="rId7"/>
    <p:sldId id="275" r:id="rId8"/>
    <p:sldId id="276" r:id="rId9"/>
    <p:sldId id="270"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3" r:id="rId23"/>
    <p:sldId id="292" r:id="rId24"/>
    <p:sldId id="294" r:id="rId25"/>
    <p:sldId id="295" r:id="rId26"/>
    <p:sldId id="296" r:id="rId27"/>
    <p:sldId id="297" r:id="rId28"/>
    <p:sldId id="311" r:id="rId29"/>
    <p:sldId id="298" r:id="rId30"/>
    <p:sldId id="299" r:id="rId31"/>
    <p:sldId id="300" r:id="rId32"/>
    <p:sldId id="301" r:id="rId33"/>
    <p:sldId id="302" r:id="rId34"/>
    <p:sldId id="303" r:id="rId35"/>
    <p:sldId id="304" r:id="rId36"/>
    <p:sldId id="305" r:id="rId37"/>
    <p:sldId id="306" r:id="rId38"/>
    <p:sldId id="308" r:id="rId39"/>
    <p:sldId id="30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5AD96-3E09-4EEB-9EA2-ED5FFE09B9E0}" type="datetimeFigureOut">
              <a:rPr lang="lv-LV" smtClean="0"/>
              <a:t>28.03.2025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4D3A1-4C80-4DB3-B907-5D8042116F67}" type="slidenum">
              <a:rPr lang="lv-LV" smtClean="0"/>
              <a:t>‹#›</a:t>
            </a:fld>
            <a:endParaRPr lang="lv-LV"/>
          </a:p>
        </p:txBody>
      </p:sp>
    </p:spTree>
    <p:extLst>
      <p:ext uri="{BB962C8B-B14F-4D97-AF65-F5344CB8AC3E}">
        <p14:creationId xmlns:p14="http://schemas.microsoft.com/office/powerpoint/2010/main" val="21282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6">
            <a:extLst>
              <a:ext uri="{FF2B5EF4-FFF2-40B4-BE49-F238E27FC236}">
                <a16:creationId xmlns:a16="http://schemas.microsoft.com/office/drawing/2014/main" id="{05339EF9-0FF9-C155-19F6-853296F4C90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EDA75B-3706-456A-A1D4-FC1C784BE7F6}" type="slidenum">
              <a:t>4</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aida attēla vietturis 1">
            <a:extLst>
              <a:ext uri="{FF2B5EF4-FFF2-40B4-BE49-F238E27FC236}">
                <a16:creationId xmlns:a16="http://schemas.microsoft.com/office/drawing/2014/main" id="{3624E1D2-CB68-0B51-8BB4-9CE73DDF3815}"/>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Piezīmju vietturis 2">
            <a:extLst>
              <a:ext uri="{FF2B5EF4-FFF2-40B4-BE49-F238E27FC236}">
                <a16:creationId xmlns:a16="http://schemas.microsoft.com/office/drawing/2014/main" id="{770CA8C9-D7A4-51E9-FD13-738CEEC1DD7A}"/>
              </a:ext>
            </a:extLst>
          </p:cNvPr>
          <p:cNvSpPr txBox="1">
            <a:spLocks noGrp="1"/>
          </p:cNvSpPr>
          <p:nvPr>
            <p:ph type="body" sz="quarter" idx="1"/>
          </p:nvPr>
        </p:nvSpPr>
        <p:spPr>
          <a:xfrm>
            <a:off x="755998" y="5078522"/>
            <a:ext cx="6047640" cy="4721038"/>
          </a:xfrm>
        </p:spPr>
        <p:txBody>
          <a:bodyPr/>
          <a:lstStyle/>
          <a:p>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6">
            <a:extLst>
              <a:ext uri="{FF2B5EF4-FFF2-40B4-BE49-F238E27FC236}">
                <a16:creationId xmlns:a16="http://schemas.microsoft.com/office/drawing/2014/main" id="{57091DFB-CC13-6AF5-B75C-719666AF357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3680BD7-6244-4B86-BC02-A719A53428AB}" type="slidenum">
              <a:t>9</a:t>
            </a:fld>
            <a:endParaRPr lang="en-US"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laida attēla vietturis 1">
            <a:extLst>
              <a:ext uri="{FF2B5EF4-FFF2-40B4-BE49-F238E27FC236}">
                <a16:creationId xmlns:a16="http://schemas.microsoft.com/office/drawing/2014/main" id="{27D2F3A6-7AD5-D782-488F-160CB6E606DC}"/>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Piezīmju vietturis 2">
            <a:extLst>
              <a:ext uri="{FF2B5EF4-FFF2-40B4-BE49-F238E27FC236}">
                <a16:creationId xmlns:a16="http://schemas.microsoft.com/office/drawing/2014/main" id="{A8808FC1-45C0-8B35-CFBA-FD4F9FFB0E95}"/>
              </a:ext>
            </a:extLst>
          </p:cNvPr>
          <p:cNvSpPr txBox="1">
            <a:spLocks noGrp="1"/>
          </p:cNvSpPr>
          <p:nvPr>
            <p:ph type="body" sz="quarter" idx="1"/>
          </p:nvPr>
        </p:nvSpPr>
        <p:spPr>
          <a:xfrm>
            <a:off x="755998" y="5078522"/>
            <a:ext cx="6047640" cy="4721038"/>
          </a:xfrm>
        </p:spPr>
        <p:txBody>
          <a:bodyPr/>
          <a:lstStyle/>
          <a:p>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266651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17207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0070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104033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429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261059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3326372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408061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196482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9FD94B13-1C2D-4FD9-A669-5FFAC0F43AB6}" type="datetimeFigureOut">
              <a:rPr lang="lv-LV" smtClean="0"/>
              <a:t>28.03.2025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304796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9FD94B13-1C2D-4FD9-A669-5FFAC0F43AB6}" type="datetimeFigureOut">
              <a:rPr lang="lv-LV" smtClean="0"/>
              <a:t>28.03.2025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91142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9FD94B13-1C2D-4FD9-A669-5FFAC0F43AB6}" type="datetimeFigureOut">
              <a:rPr lang="lv-LV" smtClean="0"/>
              <a:t>28.03.2025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282242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9FD94B13-1C2D-4FD9-A669-5FFAC0F43AB6}" type="datetimeFigureOut">
              <a:rPr lang="lv-LV" smtClean="0"/>
              <a:t>28.03.2025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17067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94B13-1C2D-4FD9-A669-5FFAC0F43AB6}" type="datetimeFigureOut">
              <a:rPr lang="lv-LV" smtClean="0"/>
              <a:t>28.03.2025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164696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9FD94B13-1C2D-4FD9-A669-5FFAC0F43AB6}" type="datetimeFigureOut">
              <a:rPr lang="lv-LV" smtClean="0"/>
              <a:t>28.03.2025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260839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9FD94B13-1C2D-4FD9-A669-5FFAC0F43AB6}" type="datetimeFigureOut">
              <a:rPr lang="lv-LV" smtClean="0"/>
              <a:t>28.03.2025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2E683CC-B4B3-4254-9C2C-09FC8B4EF7E6}" type="slidenum">
              <a:rPr lang="lv-LV" smtClean="0"/>
              <a:t>‹#›</a:t>
            </a:fld>
            <a:endParaRPr lang="lv-LV"/>
          </a:p>
        </p:txBody>
      </p:sp>
    </p:spTree>
    <p:extLst>
      <p:ext uri="{BB962C8B-B14F-4D97-AF65-F5344CB8AC3E}">
        <p14:creationId xmlns:p14="http://schemas.microsoft.com/office/powerpoint/2010/main" val="261415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D94B13-1C2D-4FD9-A669-5FFAC0F43AB6}" type="datetimeFigureOut">
              <a:rPr lang="lv-LV" smtClean="0"/>
              <a:t>28.03.2025</a:t>
            </a:fld>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E683CC-B4B3-4254-9C2C-09FC8B4EF7E6}" type="slidenum">
              <a:rPr lang="lv-LV" smtClean="0"/>
              <a:t>‹#›</a:t>
            </a:fld>
            <a:endParaRPr lang="lv-LV"/>
          </a:p>
        </p:txBody>
      </p:sp>
    </p:spTree>
    <p:extLst>
      <p:ext uri="{BB962C8B-B14F-4D97-AF65-F5344CB8AC3E}">
        <p14:creationId xmlns:p14="http://schemas.microsoft.com/office/powerpoint/2010/main" val="1334417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tobagotour@e-apollo.lv" TargetMode="External"/><Relationship Id="rId2" Type="http://schemas.openxmlformats.org/officeDocument/2006/relationships/hyperlink" Target="mailto:tiveta2@inbox.l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r>
              <a:rPr lang="lv-LV" b="1" i="1" dirty="0">
                <a:latin typeface="Times New Roman" panose="02020603050405020304" pitchFamily="18" charset="0"/>
                <a:cs typeface="Times New Roman" panose="02020603050405020304" pitchFamily="18" charset="0"/>
              </a:rPr>
              <a:t>Ventspils gids.</a:t>
            </a:r>
            <a:br>
              <a:rPr lang="lv-LV" b="1" i="1" dirty="0">
                <a:latin typeface="Times New Roman" panose="02020603050405020304" pitchFamily="18" charset="0"/>
                <a:cs typeface="Times New Roman" panose="02020603050405020304" pitchFamily="18" charset="0"/>
              </a:rPr>
            </a:br>
            <a:r>
              <a:rPr lang="lv-LV" b="1" i="1" dirty="0">
                <a:latin typeface="Times New Roman" panose="02020603050405020304" pitchFamily="18" charset="0"/>
                <a:cs typeface="Times New Roman" panose="02020603050405020304" pitchFamily="18" charset="0"/>
              </a:rPr>
              <a:t>Praktiski padomi </a:t>
            </a:r>
            <a:br>
              <a:rPr lang="lv-LV" dirty="0"/>
            </a:br>
            <a:endParaRPr lang="lv-LV" dirty="0"/>
          </a:p>
        </p:txBody>
      </p:sp>
      <p:sp>
        <p:nvSpPr>
          <p:cNvPr id="3" name="Apakšvirsraksts 2"/>
          <p:cNvSpPr>
            <a:spLocks noGrp="1"/>
          </p:cNvSpPr>
          <p:nvPr>
            <p:ph type="subTitle" idx="1"/>
          </p:nvPr>
        </p:nvSpPr>
        <p:spPr/>
        <p:txBody>
          <a:bodyPr>
            <a:normAutofit/>
          </a:bodyPr>
          <a:lstStyle/>
          <a:p>
            <a:r>
              <a:rPr lang="lv-LV" sz="4400" dirty="0">
                <a:solidFill>
                  <a:schemeClr val="accent1">
                    <a:lumMod val="50000"/>
                  </a:schemeClr>
                </a:solidFill>
                <a:latin typeface="Times New Roman" panose="02020603050405020304" pitchFamily="18" charset="0"/>
                <a:cs typeface="Times New Roman" panose="02020603050405020304" pitchFamily="18" charset="0"/>
              </a:rPr>
              <a:t>Ventspils gidu kursi 2025</a:t>
            </a:r>
          </a:p>
        </p:txBody>
      </p:sp>
    </p:spTree>
    <p:extLst>
      <p:ext uri="{BB962C8B-B14F-4D97-AF65-F5344CB8AC3E}">
        <p14:creationId xmlns:p14="http://schemas.microsoft.com/office/powerpoint/2010/main" val="349705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4800" b="1" i="1" dirty="0">
                <a:latin typeface="Times New Roman" panose="02020603050405020304" pitchFamily="18" charset="0"/>
                <a:cs typeface="Times New Roman" panose="02020603050405020304" pitchFamily="18" charset="0"/>
              </a:rPr>
              <a:t>Ekskursijas vadīšanas tehnika</a:t>
            </a:r>
          </a:p>
        </p:txBody>
      </p:sp>
      <p:sp>
        <p:nvSpPr>
          <p:cNvPr id="3" name="Satura vietturis 2"/>
          <p:cNvSpPr>
            <a:spLocks noGrp="1"/>
          </p:cNvSpPr>
          <p:nvPr>
            <p:ph idx="1"/>
          </p:nvPr>
        </p:nvSpPr>
        <p:spPr>
          <a:xfrm>
            <a:off x="677334" y="1711235"/>
            <a:ext cx="8596668" cy="4859382"/>
          </a:xfrm>
        </p:spPr>
        <p:txBody>
          <a:bodyPr>
            <a:normAutofit fontScale="92500"/>
          </a:bodyPr>
          <a:lstStyle/>
          <a:p>
            <a:r>
              <a:rPr lang="lv-LV" sz="2400" dirty="0">
                <a:latin typeface="Times New Roman" panose="02020603050405020304" pitchFamily="18" charset="0"/>
                <a:cs typeface="Times New Roman" panose="02020603050405020304" pitchFamily="18" charset="0"/>
              </a:rPr>
              <a:t>Noskaidrot, kādi ir tūristu plāni pirms un pēc ekskursijas ( kur sākt, kur beigt, vai pusdienas, WC </a:t>
            </a:r>
            <a:r>
              <a:rPr lang="lv-LV" sz="2400" dirty="0" err="1">
                <a:latin typeface="Times New Roman" panose="02020603050405020304" pitchFamily="18" charset="0"/>
                <a:cs typeface="Times New Roman" panose="02020603050405020304" pitchFamily="18" charset="0"/>
              </a:rPr>
              <a:t>utml</a:t>
            </a:r>
            <a:r>
              <a:rPr lang="lv-LV" sz="2400" dirty="0">
                <a:latin typeface="Times New Roman" panose="02020603050405020304" pitchFamily="18" charset="0"/>
                <a:cs typeface="Times New Roman" panose="02020603050405020304" pitchFamily="18" charset="0"/>
              </a:rPr>
              <a:t>…. )  Ja grupa «salasīta», tad – nē….</a:t>
            </a:r>
          </a:p>
          <a:p>
            <a:r>
              <a:rPr lang="lv-LV" sz="2400" u="sng" dirty="0">
                <a:latin typeface="Times New Roman" panose="02020603050405020304" pitchFamily="18" charset="0"/>
                <a:cs typeface="Times New Roman" panose="02020603050405020304" pitchFamily="18" charset="0"/>
              </a:rPr>
              <a:t>Stāstīt tikai, ko redz. Ekskursija NAV lekcija</a:t>
            </a:r>
          </a:p>
          <a:p>
            <a:pPr lvl="0">
              <a:buSzPct val="45000"/>
              <a:buFont typeface="StarSymbol"/>
              <a:buChar char="●"/>
            </a:pPr>
            <a:r>
              <a:rPr lang="en-US" sz="2400" dirty="0">
                <a:latin typeface="Times New Roman" panose="02020603050405020304" pitchFamily="18" charset="0"/>
                <a:cs typeface="Times New Roman" panose="02020603050405020304" pitchFamily="18" charset="0"/>
              </a:rPr>
              <a:t>Gida </a:t>
            </a:r>
            <a:r>
              <a:rPr lang="en-US" sz="2400" dirty="0" err="1">
                <a:latin typeface="Times New Roman" panose="02020603050405020304" pitchFamily="18" charset="0"/>
                <a:cs typeface="Times New Roman" panose="02020603050405020304" pitchFamily="18" charset="0"/>
              </a:rPr>
              <a:t>vieta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autobusā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pie </a:t>
            </a:r>
            <a:r>
              <a:rPr lang="en-US" sz="2400" dirty="0" err="1">
                <a:latin typeface="Times New Roman" panose="02020603050405020304" pitchFamily="18" charset="0"/>
                <a:cs typeface="Times New Roman" panose="02020603050405020304" pitchFamily="18" charset="0"/>
              </a:rPr>
              <a:t>objekta</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Iekāpšana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izkāpšana</a:t>
            </a:r>
            <a:r>
              <a:rPr lang="en-US" sz="2400" dirty="0">
                <a:latin typeface="Times New Roman" panose="02020603050405020304" pitchFamily="18" charset="0"/>
                <a:cs typeface="Times New Roman" panose="02020603050405020304" pitchFamily="18" charset="0"/>
              </a:rPr>
              <a:t> no </a:t>
            </a:r>
            <a:r>
              <a:rPr lang="en-US" sz="2400" dirty="0" err="1">
                <a:latin typeface="Times New Roman" panose="02020603050405020304" pitchFamily="18" charset="0"/>
                <a:cs typeface="Times New Roman" panose="02020603050405020304" pitchFamily="18" charset="0"/>
              </a:rPr>
              <a:t>autobusa</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Iepazīšanās</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Ekskursijas</a:t>
            </a:r>
            <a:r>
              <a:rPr lang="en-US" sz="2400" dirty="0">
                <a:latin typeface="Times New Roman" panose="02020603050405020304" pitchFamily="18" charset="0"/>
                <a:cs typeface="Times New Roman" panose="02020603050405020304" pitchFamily="18" charset="0"/>
              </a:rPr>
              <a:t> temps</a:t>
            </a: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Uzmanības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krīzes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novēršana</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Darbs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mikrofonu</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Telefona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zvani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dienu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pirms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sazvanīties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klientiem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vēlreiz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stāstījumu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telefonu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sarunām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nepārtraukt</a:t>
            </a:r>
            <a:r>
              <a:rPr lang="en-US" sz="24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10271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Iepazīšanās</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92500" lnSpcReduction="20000"/>
          </a:bodyPr>
          <a:lstStyle/>
          <a:p>
            <a:pPr lvl="0">
              <a:buSzPct val="45000"/>
              <a:buFont typeface="StarSymbol"/>
              <a:buChar char="●"/>
            </a:pPr>
            <a:r>
              <a:rPr lang="en-US" sz="3200" dirty="0" err="1">
                <a:latin typeface="Times New Roman" panose="02020603050405020304" pitchFamily="18" charset="0"/>
                <a:cs typeface="Times New Roman" panose="02020603050405020304" pitchFamily="18" charset="0"/>
              </a:rPr>
              <a:t>Pirms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eksk</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grupas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vad</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autobusa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vadītāju</a:t>
            </a:r>
            <a:r>
              <a:rPr lang="lv-LV" sz="3200" dirty="0">
                <a:latin typeface="Times New Roman" panose="02020603050405020304" pitchFamily="18" charset="0"/>
                <a:cs typeface="Times New Roman" panose="02020603050405020304" pitchFamily="18" charset="0"/>
              </a:rPr>
              <a:t> </a:t>
            </a:r>
            <a:r>
              <a:rPr lang="lv-LV" sz="2600" dirty="0">
                <a:latin typeface="Times New Roman" panose="02020603050405020304" pitchFamily="18" charset="0"/>
                <a:cs typeface="Times New Roman" panose="02020603050405020304" pitchFamily="18" charset="0"/>
              </a:rPr>
              <a:t>Šoferis- svarīga persona ekskursijā!!!! </a:t>
            </a:r>
            <a:r>
              <a:rPr lang="lv-LV" sz="2600" dirty="0">
                <a:latin typeface="Times New Roman" panose="02020603050405020304" pitchFamily="18" charset="0"/>
                <a:cs typeface="Times New Roman" panose="02020603050405020304" pitchFamily="18" charset="0"/>
                <a:sym typeface="Wingdings" panose="05000000000000000000" pitchFamily="2" charset="2"/>
              </a:rPr>
              <a:t> - savlaicīgi jābrīdina par pagriezieniem</a:t>
            </a:r>
            <a:endParaRPr lang="en-US" sz="26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Iekāpjot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pie </a:t>
            </a:r>
            <a:r>
              <a:rPr lang="en-US" sz="3200" dirty="0" err="1">
                <a:latin typeface="Times New Roman" panose="02020603050405020304" pitchFamily="18" charset="0"/>
                <a:cs typeface="Times New Roman" panose="02020603050405020304" pitchFamily="18" charset="0"/>
              </a:rPr>
              <a:t>autobusa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acu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kontaktā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tūristiem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noņemt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saules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brilles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mikrofonā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nosaukt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savu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vārdu</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uzvārdu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Pēc</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ekskursijas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plāns</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noteikumi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ilgi</a:t>
            </a:r>
            <a:r>
              <a:rPr lang="en-US" sz="3200" dirty="0">
                <a:latin typeface="Times New Roman" panose="02020603050405020304" pitchFamily="18" charset="0"/>
                <a:cs typeface="Times New Roman" panose="02020603050405020304" pitchFamily="18" charset="0"/>
              </a:rPr>
              <a:t>, ko </a:t>
            </a:r>
            <a:r>
              <a:rPr lang="en-US" sz="3200" dirty="0" err="1">
                <a:latin typeface="Times New Roman" panose="02020603050405020304" pitchFamily="18" charset="0"/>
                <a:cs typeface="Times New Roman" panose="02020603050405020304" pitchFamily="18" charset="0"/>
              </a:rPr>
              <a:t>redzēs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brauks</a:t>
            </a:r>
            <a:r>
              <a:rPr lang="en-US" sz="3200" dirty="0">
                <a:latin typeface="Times New Roman" panose="02020603050405020304" pitchFamily="18" charset="0"/>
                <a:cs typeface="Times New Roman" panose="02020603050405020304" pitchFamily="18" charset="0"/>
              </a:rPr>
              <a:t> un/</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kad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beigs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vispirms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stāsts</a:t>
            </a:r>
            <a:r>
              <a:rPr lang="en-US" sz="3200" dirty="0">
                <a:latin typeface="Times New Roman" panose="02020603050405020304" pitchFamily="18" charset="0"/>
                <a:cs typeface="Times New Roman" panose="02020603050405020304" pitchFamily="18" charset="0"/>
              </a:rPr>
              <a:t>, tad </a:t>
            </a:r>
            <a:r>
              <a:rPr lang="en-US" sz="3200" dirty="0" err="1">
                <a:latin typeface="Times New Roman" panose="02020603050405020304" pitchFamily="18" charset="0"/>
                <a:cs typeface="Times New Roman" panose="02020603050405020304" pitchFamily="18" charset="0"/>
              </a:rPr>
              <a:t>fotopauze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atbildes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jautājumiem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ārpilsētas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eksursijās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noteikumi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autobusā</a:t>
            </a:r>
            <a:r>
              <a:rPr lang="en-US" sz="3200" dirty="0">
                <a:latin typeface="Times New Roman" panose="02020603050405020304" pitchFamily="18" charset="0"/>
                <a:cs typeface="Times New Roman" panose="02020603050405020304" pitchFamily="18" charset="0"/>
              </a:rPr>
              <a:t>)</a:t>
            </a:r>
            <a:r>
              <a:rPr lang="lv-LV"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utml</a:t>
            </a:r>
            <a:endParaRPr lang="en-US" sz="3200"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53526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78188"/>
            <a:ext cx="10515600" cy="1325563"/>
          </a:xfrm>
        </p:spPr>
        <p:txBody>
          <a:bodyPr/>
          <a:lstStyle/>
          <a:p>
            <a:pPr algn="ctr"/>
            <a:r>
              <a:rPr lang="en-US" b="1" i="1" dirty="0">
                <a:latin typeface="Times New Roman" panose="02020603050405020304" pitchFamily="18" charset="0"/>
                <a:cs typeface="Times New Roman" panose="02020603050405020304" pitchFamily="18" charset="0"/>
              </a:rPr>
              <a:t>Gida </a:t>
            </a:r>
            <a:r>
              <a:rPr lang="en-US" b="1" i="1" dirty="0" err="1">
                <a:latin typeface="Times New Roman" panose="02020603050405020304" pitchFamily="18" charset="0"/>
                <a:cs typeface="Times New Roman" panose="02020603050405020304" pitchFamily="18" charset="0"/>
              </a:rPr>
              <a:t>darba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vieta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autobusā</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lnSpcReduction="10000"/>
          </a:bodyPr>
          <a:lstStyle/>
          <a:p>
            <a:pPr marL="0" indent="0">
              <a:buNone/>
            </a:pPr>
            <a:r>
              <a:rPr lang="en-US" sz="3200" dirty="0" err="1">
                <a:latin typeface="Times New Roman" panose="02020603050405020304" pitchFamily="18" charset="0"/>
                <a:cs typeface="Times New Roman" panose="02020603050405020304" pitchFamily="18" charset="0"/>
              </a:rPr>
              <a:t>Pēc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ievada</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iepazīšanās</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vēsture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tikšanās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vietas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raksturojums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notiek</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stāvot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kājās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ar</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mikrofonu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rokās</a:t>
            </a:r>
            <a:r>
              <a:rPr lang="en-US" sz="3200" b="1" dirty="0">
                <a:latin typeface="Times New Roman" panose="02020603050405020304" pitchFamily="18" charset="0"/>
                <a:cs typeface="Times New Roman" panose="02020603050405020304" pitchFamily="18" charset="0"/>
              </a:rPr>
              <a:t> un </a:t>
            </a:r>
            <a:r>
              <a:rPr lang="en-US" sz="3200" b="1" dirty="0" err="1">
                <a:latin typeface="Times New Roman" panose="02020603050405020304" pitchFamily="18" charset="0"/>
                <a:cs typeface="Times New Roman" panose="02020603050405020304" pitchFamily="18" charset="0"/>
              </a:rPr>
              <a:t>seju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pret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tūristiem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gids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ieņem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savu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darba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vietu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atvāžams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krēsls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blakus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vadītājam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vieta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pirmajā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rindā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parasti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labajā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durvju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pusē</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turpina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stāstījumu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sēžot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muguru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tūristiem</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stāsta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redzams</a:t>
            </a:r>
            <a:r>
              <a:rPr lang="en-US" sz="3200" dirty="0">
                <a:latin typeface="Times New Roman" panose="02020603050405020304" pitchFamily="18" charset="0"/>
                <a:cs typeface="Times New Roman" panose="02020603050405020304" pitchFamily="18" charset="0"/>
              </a:rPr>
              <a:t> pa </a:t>
            </a:r>
            <a:r>
              <a:rPr lang="en-US" sz="3200" dirty="0" err="1">
                <a:latin typeface="Times New Roman" panose="02020603050405020304" pitchFamily="18" charset="0"/>
                <a:cs typeface="Times New Roman" panose="02020603050405020304" pitchFamily="18" charset="0"/>
              </a:rPr>
              <a:t>labi</a:t>
            </a:r>
            <a:r>
              <a:rPr lang="en-US" sz="3200" dirty="0">
                <a:latin typeface="Times New Roman" panose="02020603050405020304" pitchFamily="18" charset="0"/>
                <a:cs typeface="Times New Roman" panose="02020603050405020304" pitchFamily="18" charset="0"/>
              </a:rPr>
              <a:t>/ pa </a:t>
            </a:r>
            <a:r>
              <a:rPr lang="en-US" sz="3200" dirty="0" err="1">
                <a:latin typeface="Times New Roman" panose="02020603050405020304" pitchFamily="18" charset="0"/>
                <a:cs typeface="Times New Roman" panose="02020603050405020304" pitchFamily="18" charset="0"/>
              </a:rPr>
              <a:t>kreisi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logiem</a:t>
            </a:r>
            <a:r>
              <a:rPr lang="en-US" sz="32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55754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Izkāpšana</a:t>
            </a:r>
            <a:r>
              <a:rPr lang="en-US" b="1" i="1" dirty="0">
                <a:latin typeface="Times New Roman" panose="02020603050405020304" pitchFamily="18" charset="0"/>
                <a:cs typeface="Times New Roman" panose="02020603050405020304" pitchFamily="18" charset="0"/>
              </a:rPr>
              <a:t> no </a:t>
            </a:r>
            <a:r>
              <a:rPr lang="en-US" b="1" i="1" dirty="0" err="1">
                <a:latin typeface="Times New Roman" panose="02020603050405020304" pitchFamily="18" charset="0"/>
                <a:cs typeface="Times New Roman" panose="02020603050405020304" pitchFamily="18" charset="0"/>
              </a:rPr>
              <a:t>autobusa</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92500" lnSpcReduction="20000"/>
          </a:bodyPr>
          <a:lstStyle/>
          <a:p>
            <a:pPr lvl="0">
              <a:buSzPct val="45000"/>
              <a:buFont typeface="StarSymbol"/>
              <a:buChar char="●"/>
            </a:pPr>
            <a:r>
              <a:rPr lang="en-US" sz="3200" dirty="0" err="1">
                <a:latin typeface="Times New Roman" panose="02020603050405020304" pitchFamily="18" charset="0"/>
                <a:cs typeface="Times New Roman" panose="02020603050405020304" pitchFamily="18" charset="0"/>
              </a:rPr>
              <a:t>Autobuss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stāvlaukumā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vietā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pieejami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citi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pakalpojumi</a:t>
            </a:r>
            <a:r>
              <a:rPr lang="lv-LV" sz="3200" dirty="0">
                <a:latin typeface="Times New Roman" panose="02020603050405020304" pitchFamily="18" charset="0"/>
                <a:cs typeface="Times New Roman" panose="02020603050405020304" pitchFamily="18" charset="0"/>
              </a:rPr>
              <a:t> vai pie apskates objekta ( ievērot CSN)</a:t>
            </a:r>
            <a:endParaRPr lang="en-US" sz="3200" dirty="0">
              <a:latin typeface="Times New Roman" panose="02020603050405020304" pitchFamily="18" charset="0"/>
              <a:cs typeface="Times New Roman" panose="02020603050405020304" pitchFamily="18" charset="0"/>
            </a:endParaRPr>
          </a:p>
          <a:p>
            <a:pPr>
              <a:buSzPct val="45000"/>
              <a:buFont typeface="StarSymbol"/>
              <a:buChar char="●"/>
            </a:pPr>
            <a:r>
              <a:rPr lang="en-US" sz="3200" dirty="0">
                <a:latin typeface="Times New Roman" panose="02020603050405020304" pitchFamily="18" charset="0"/>
                <a:cs typeface="Times New Roman" panose="02020603050405020304" pitchFamily="18" charset="0"/>
              </a:rPr>
              <a:t>Gids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pirms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izkāpšanas</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paziņo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kad</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atgriezīsies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autobusā</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kur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atradīsies</a:t>
            </a:r>
            <a:r>
              <a:rPr lang="lv-LV"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un</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izkāpj</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pirmais</a:t>
            </a:r>
            <a:r>
              <a:rPr lang="en-US" sz="3200" b="1" dirty="0">
                <a:latin typeface="Times New Roman" panose="02020603050405020304" pitchFamily="18" charset="0"/>
                <a:cs typeface="Times New Roman" panose="02020603050405020304" pitchFamily="18" charset="0"/>
              </a:rPr>
              <a:t> </a:t>
            </a:r>
            <a:endParaRPr lang="lv-LV" sz="3200" b="1" dirty="0">
              <a:latin typeface="Times New Roman" panose="02020603050405020304" pitchFamily="18" charset="0"/>
              <a:cs typeface="Times New Roman" panose="02020603050405020304" pitchFamily="18" charset="0"/>
            </a:endParaRPr>
          </a:p>
          <a:p>
            <a:pPr>
              <a:buSzPct val="45000"/>
              <a:buFont typeface="StarSymbol"/>
              <a:buChar char="●"/>
            </a:pPr>
            <a:r>
              <a:rPr lang="en-US" sz="3200" b="1" dirty="0" err="1">
                <a:latin typeface="Times New Roman" panose="02020603050405020304" pitchFamily="18" charset="0"/>
                <a:cs typeface="Times New Roman" panose="02020603050405020304" pitchFamily="18" charset="0"/>
              </a:rPr>
              <a:t>Sagaida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turpat</a:t>
            </a:r>
            <a:r>
              <a:rPr lang="en-US" sz="3200" dirty="0">
                <a:latin typeface="Times New Roman" panose="02020603050405020304" pitchFamily="18" charset="0"/>
                <a:cs typeface="Times New Roman" panose="02020603050405020304" pitchFamily="18" charset="0"/>
              </a:rPr>
              <a:t> pie </a:t>
            </a:r>
            <a:r>
              <a:rPr lang="en-US" sz="3200" dirty="0" err="1">
                <a:latin typeface="Times New Roman" panose="02020603050405020304" pitchFamily="18" charset="0"/>
                <a:cs typeface="Times New Roman" panose="02020603050405020304" pitchFamily="18" charset="0"/>
              </a:rPr>
              <a:t>autobusa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lv-LV" sz="3200" dirty="0">
                <a:latin typeface="Times New Roman" panose="02020603050405020304" pitchFamily="18" charset="0"/>
                <a:cs typeface="Times New Roman" panose="02020603050405020304" pitchFamily="18" charset="0"/>
              </a:rPr>
              <a:t> sagaida grupu nedaudz tālāk no autobusa pie kāda objekta (par to informējot tūristus pirms izkāpšanas)</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Uzsāk kustību un </a:t>
            </a:r>
            <a:r>
              <a:rPr lang="lv-LV" sz="3200" b="1" dirty="0">
                <a:latin typeface="Times New Roman" panose="02020603050405020304" pitchFamily="18" charset="0"/>
                <a:cs typeface="Times New Roman" panose="02020603050405020304" pitchFamily="18" charset="0"/>
              </a:rPr>
              <a:t>gids atrodas grupas priekšgalā</a:t>
            </a:r>
          </a:p>
        </p:txBody>
      </p:sp>
    </p:spTree>
    <p:extLst>
      <p:ext uri="{BB962C8B-B14F-4D97-AF65-F5344CB8AC3E}">
        <p14:creationId xmlns:p14="http://schemas.microsoft.com/office/powerpoint/2010/main" val="27011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Grupas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izvietošanās</a:t>
            </a:r>
            <a:r>
              <a:rPr lang="en-US" b="1" i="1" dirty="0">
                <a:latin typeface="Times New Roman" panose="02020603050405020304" pitchFamily="18" charset="0"/>
                <a:cs typeface="Times New Roman" panose="02020603050405020304" pitchFamily="18" charset="0"/>
              </a:rPr>
              <a:t> pie </a:t>
            </a:r>
            <a:r>
              <a:rPr lang="en-US" b="1" i="1" dirty="0" err="1">
                <a:latin typeface="Times New Roman" panose="02020603050405020304" pitchFamily="18" charset="0"/>
                <a:cs typeface="Times New Roman" panose="02020603050405020304" pitchFamily="18" charset="0"/>
              </a:rPr>
              <a:t>apskates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objekta</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85000" lnSpcReduction="10000"/>
          </a:bodyPr>
          <a:lstStyle/>
          <a:p>
            <a:pPr lvl="0">
              <a:buSzPct val="45000"/>
              <a:buFont typeface="StarSymbol"/>
              <a:buChar char="●"/>
            </a:pPr>
            <a:r>
              <a:rPr lang="en-US" sz="2400" dirty="0" err="1">
                <a:latin typeface="Times New Roman" panose="02020603050405020304" pitchFamily="18" charset="0"/>
                <a:cs typeface="Times New Roman" panose="02020603050405020304" pitchFamily="18" charset="0"/>
              </a:rPr>
              <a:t>Mērķis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tūristi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labāk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apskatīt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konkrēto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objektu</a:t>
            </a:r>
            <a:r>
              <a:rPr lang="lv-LV" sz="2400" dirty="0">
                <a:latin typeface="Times New Roman" panose="02020603050405020304" pitchFamily="18" charset="0"/>
                <a:cs typeface="Times New Roman" panose="02020603050405020304" pitchFamily="18" charset="0"/>
              </a:rPr>
              <a:t> (+ klimats)</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r>
              <a:rPr lang="lv-LV" sz="2400" dirty="0">
                <a:latin typeface="Times New Roman" panose="02020603050405020304" pitchFamily="18" charset="0"/>
                <a:cs typeface="Times New Roman" panose="02020603050405020304" pitchFamily="18" charset="0"/>
              </a:rPr>
              <a:t>Ja objekts jānovērtē kopainā, tad </a:t>
            </a:r>
            <a:r>
              <a:rPr lang="lv-LV" sz="2400" b="1" dirty="0">
                <a:latin typeface="Times New Roman" panose="02020603050405020304" pitchFamily="18" charset="0"/>
                <a:cs typeface="Times New Roman" panose="02020603050405020304" pitchFamily="18" charset="0"/>
              </a:rPr>
              <a:t>tālāk </a:t>
            </a:r>
            <a:r>
              <a:rPr lang="lv-LV" sz="2400" dirty="0">
                <a:latin typeface="Times New Roman" panose="02020603050405020304" pitchFamily="18" charset="0"/>
                <a:cs typeface="Times New Roman" panose="02020603050405020304" pitchFamily="18" charset="0"/>
              </a:rPr>
              <a:t>no objekta</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Ja  jāpēta detaļas, tad </a:t>
            </a:r>
            <a:r>
              <a:rPr lang="lv-LV" sz="2400" b="1" dirty="0">
                <a:latin typeface="Times New Roman" panose="02020603050405020304" pitchFamily="18" charset="0"/>
                <a:cs typeface="Times New Roman" panose="02020603050405020304" pitchFamily="18" charset="0"/>
              </a:rPr>
              <a:t>tuvāk</a:t>
            </a:r>
            <a:r>
              <a:rPr lang="lv-LV" sz="2400" dirty="0">
                <a:latin typeface="Times New Roman" panose="02020603050405020304" pitchFamily="18" charset="0"/>
                <a:cs typeface="Times New Roman" panose="02020603050405020304" pitchFamily="18" charset="0"/>
              </a:rPr>
              <a:t> pie objekta.  </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Ja tas ir atsevišķs objekts, tad gids nostājas </a:t>
            </a:r>
            <a:r>
              <a:rPr lang="lv-LV" sz="2400" b="1" dirty="0">
                <a:latin typeface="Times New Roman" panose="02020603050405020304" pitchFamily="18" charset="0"/>
                <a:cs typeface="Times New Roman" panose="02020603050405020304" pitchFamily="18" charset="0"/>
              </a:rPr>
              <a:t>blakus  objektam</a:t>
            </a:r>
            <a:r>
              <a:rPr lang="lv-LV" sz="2400" dirty="0">
                <a:latin typeface="Times New Roman" panose="02020603050405020304" pitchFamily="18" charset="0"/>
                <a:cs typeface="Times New Roman" panose="02020603050405020304" pitchFamily="18" charset="0"/>
              </a:rPr>
              <a:t> jeb atsevišķos gadījumos- o</a:t>
            </a:r>
            <a:r>
              <a:rPr lang="lv-LV" sz="2400" b="1" dirty="0">
                <a:latin typeface="Times New Roman" panose="02020603050405020304" pitchFamily="18" charset="0"/>
                <a:cs typeface="Times New Roman" panose="02020603050405020304" pitchFamily="18" charset="0"/>
              </a:rPr>
              <a:t>bjekts gidam aiz muguras </a:t>
            </a:r>
            <a:r>
              <a:rPr lang="lv-LV" sz="2400" dirty="0">
                <a:latin typeface="Times New Roman" panose="02020603050405020304" pitchFamily="18" charset="0"/>
                <a:cs typeface="Times New Roman" panose="02020603050405020304" pitchFamily="18" charset="0"/>
              </a:rPr>
              <a:t>(ja lielāks, piemēram, </a:t>
            </a:r>
            <a:r>
              <a:rPr lang="lv-LV" sz="2400" dirty="0" err="1">
                <a:latin typeface="Times New Roman" panose="02020603050405020304" pitchFamily="18" charset="0"/>
                <a:cs typeface="Times New Roman" panose="02020603050405020304" pitchFamily="18" charset="0"/>
              </a:rPr>
              <a:t>kariljons</a:t>
            </a:r>
            <a:r>
              <a:rPr lang="lv-LV" sz="2400" dirty="0">
                <a:latin typeface="Times New Roman" panose="02020603050405020304" pitchFamily="18" charset="0"/>
                <a:cs typeface="Times New Roman" panose="02020603050405020304" pitchFamily="18" charset="0"/>
              </a:rPr>
              <a:t>).</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Tūristi var izvietoties laika apstākļiem atbilstošā vietā,</a:t>
            </a:r>
            <a:r>
              <a:rPr lang="lv-LV" sz="2400" b="1" dirty="0">
                <a:latin typeface="Times New Roman" panose="02020603050405020304" pitchFamily="18" charset="0"/>
                <a:cs typeface="Times New Roman" panose="02020603050405020304" pitchFamily="18" charset="0"/>
              </a:rPr>
              <a:t> </a:t>
            </a:r>
            <a:r>
              <a:rPr lang="lv-LV" sz="2400" b="1" dirty="0" err="1">
                <a:latin typeface="Times New Roman" panose="02020603050405020304" pitchFamily="18" charset="0"/>
                <a:cs typeface="Times New Roman" panose="02020603050405020304" pitchFamily="18" charset="0"/>
              </a:rPr>
              <a:t>puslokā</a:t>
            </a:r>
            <a:r>
              <a:rPr lang="lv-LV" sz="2400" dirty="0" err="1">
                <a:latin typeface="Times New Roman" panose="02020603050405020304" pitchFamily="18" charset="0"/>
                <a:cs typeface="Times New Roman" panose="02020603050405020304" pitchFamily="18" charset="0"/>
              </a:rPr>
              <a:t>,bet</a:t>
            </a:r>
            <a:r>
              <a:rPr lang="lv-LV" sz="2400" dirty="0">
                <a:latin typeface="Times New Roman" panose="02020603050405020304" pitchFamily="18" charset="0"/>
                <a:cs typeface="Times New Roman" panose="02020603050405020304" pitchFamily="18" charset="0"/>
              </a:rPr>
              <a:t> vismaz rokas atvēziena attālumā  To var panākt delikāti pasakot, parādot ar žestu.</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Pirms sāk stāstījumu- </a:t>
            </a:r>
            <a:r>
              <a:rPr lang="lv-LV" sz="2400" b="1" dirty="0">
                <a:latin typeface="Times New Roman" panose="02020603050405020304" pitchFamily="18" charset="0"/>
                <a:cs typeface="Times New Roman" panose="02020603050405020304" pitchFamily="18" charset="0"/>
              </a:rPr>
              <a:t>sagaida grupu </a:t>
            </a:r>
            <a:r>
              <a:rPr lang="lv-LV" sz="2400" dirty="0">
                <a:latin typeface="Times New Roman" panose="02020603050405020304" pitchFamily="18" charset="0"/>
                <a:cs typeface="Times New Roman" panose="02020603050405020304" pitchFamily="18" charset="0"/>
              </a:rPr>
              <a:t>(nedrīkst stāstīt tikai pirmajiem). (Ja izmanto sistēmas, mikrofonu- tad pa ceļam komentē, bet  pie galvenā objekta uzkavējas ilgāk un sagaida visus ( lai kāds nepazūd vai būtiski  neatpaliek))</a:t>
            </a:r>
          </a:p>
          <a:p>
            <a:pPr lvl="0">
              <a:buSzPct val="45000"/>
              <a:buFont typeface="StarSymbol"/>
              <a:buChar char="●"/>
            </a:pPr>
            <a:endParaRPr lang="lv-LV" sz="2400" dirty="0">
              <a:latin typeface="Times New Roman" panose="02020603050405020304" pitchFamily="18" charset="0"/>
              <a:cs typeface="Times New Roman" panose="02020603050405020304" pitchFamily="18" charset="0"/>
            </a:endParaRPr>
          </a:p>
          <a:p>
            <a:pPr lvl="0">
              <a:buSzPct val="45000"/>
              <a:buFont typeface="StarSymbol"/>
              <a:buChar char="●"/>
            </a:pPr>
            <a:endParaRPr lang="lv-LV" sz="2400"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9119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b="1" i="1" dirty="0">
                <a:latin typeface="Times New Roman" panose="02020603050405020304" pitchFamily="18" charset="0"/>
                <a:cs typeface="Times New Roman" panose="02020603050405020304" pitchFamily="18" charset="0"/>
              </a:rPr>
              <a:t>Ekskursijas temps</a:t>
            </a:r>
          </a:p>
        </p:txBody>
      </p:sp>
      <p:sp>
        <p:nvSpPr>
          <p:cNvPr id="3" name="Satura vietturis 2"/>
          <p:cNvSpPr>
            <a:spLocks noGrp="1"/>
          </p:cNvSpPr>
          <p:nvPr>
            <p:ph idx="1"/>
          </p:nvPr>
        </p:nvSpPr>
        <p:spPr/>
        <p:txBody>
          <a:bodyPr>
            <a:normAutofit fontScale="92500" lnSpcReduction="20000"/>
          </a:bodyPr>
          <a:lstStyle/>
          <a:p>
            <a:pPr lvl="0">
              <a:buSzPct val="45000"/>
              <a:buFont typeface="StarSymbol"/>
              <a:buChar char="●"/>
            </a:pPr>
            <a:r>
              <a:rPr lang="en-US" sz="3200" dirty="0" err="1">
                <a:latin typeface="Times New Roman" panose="02020603050405020304" pitchFamily="18" charset="0"/>
                <a:cs typeface="Times New Roman" panose="02020603050405020304" pitchFamily="18" charset="0"/>
              </a:rPr>
              <a:t>Atkarīgs</a:t>
            </a:r>
            <a:r>
              <a:rPr lang="en-US" sz="3200" dirty="0">
                <a:latin typeface="Times New Roman" panose="02020603050405020304" pitchFamily="18" charset="0"/>
                <a:cs typeface="Times New Roman" panose="02020603050405020304" pitchFamily="18" charset="0"/>
              </a:rPr>
              <a:t> no </a:t>
            </a:r>
            <a:r>
              <a:rPr lang="en-US" sz="3200" dirty="0" err="1">
                <a:latin typeface="Times New Roman" panose="02020603050405020304" pitchFamily="18" charset="0"/>
                <a:cs typeface="Times New Roman" panose="02020603050405020304" pitchFamily="18" charset="0"/>
              </a:rPr>
              <a:t>grupas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vecuma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izvēlēties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vecāko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tūristu</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piemēroties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viņa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tempam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veselības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stāvokļa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apkārtnes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reljefa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ceļa</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ielas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seguma</a:t>
            </a:r>
            <a:endParaRPr lang="en-US" sz="32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Mierīgs</a:t>
            </a:r>
            <a:r>
              <a:rPr lang="en-US" sz="3200" dirty="0">
                <a:latin typeface="Times New Roman" panose="02020603050405020304" pitchFamily="18" charset="0"/>
                <a:cs typeface="Times New Roman" panose="02020603050405020304" pitchFamily="18" charset="0"/>
              </a:rPr>
              <a:t>, ne </a:t>
            </a:r>
            <a:r>
              <a:rPr lang="en-US" sz="3200" dirty="0" err="1">
                <a:latin typeface="Times New Roman" panose="02020603050405020304" pitchFamily="18" charset="0"/>
                <a:cs typeface="Times New Roman" panose="02020603050405020304" pitchFamily="18" charset="0"/>
              </a:rPr>
              <a:t>pārāk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ātrs</a:t>
            </a:r>
            <a:endParaRPr lang="en-US" sz="32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Kustības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laikā</a:t>
            </a:r>
            <a:r>
              <a:rPr lang="en-US" sz="3200" dirty="0">
                <a:latin typeface="Times New Roman" panose="02020603050405020304" pitchFamily="18" charset="0"/>
                <a:cs typeface="Times New Roman" panose="02020603050405020304" pitchFamily="18" charset="0"/>
              </a:rPr>
              <a:t> no </a:t>
            </a:r>
            <a:r>
              <a:rPr lang="en-US" sz="3200" dirty="0" err="1">
                <a:latin typeface="Times New Roman" panose="02020603050405020304" pitchFamily="18" charset="0"/>
                <a:cs typeface="Times New Roman" panose="02020603050405020304" pitchFamily="18" charset="0"/>
              </a:rPr>
              <a:t>objekta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līdz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objektam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atbildēt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individuāliem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jautājumiem</a:t>
            </a:r>
            <a:r>
              <a:rPr lang="en-US" sz="3200" dirty="0">
                <a:latin typeface="Times New Roman" panose="02020603050405020304" pitchFamily="18" charset="0"/>
                <a:cs typeface="Times New Roman" panose="02020603050405020304" pitchFamily="18" charset="0"/>
              </a:rPr>
              <a:t> (ja </a:t>
            </a:r>
            <a:r>
              <a:rPr lang="en-US" sz="3200" dirty="0" err="1">
                <a:latin typeface="Times New Roman" panose="02020603050405020304" pitchFamily="18" charset="0"/>
                <a:cs typeface="Times New Roman" panose="02020603050405020304" pitchFamily="18" charset="0"/>
              </a:rPr>
              <a:t>atbilde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kādu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jautājumu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interesēt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visu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grupu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autobusā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apstājoties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pirms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apskates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objekta</a:t>
            </a:r>
            <a:r>
              <a:rPr lang="en-US" sz="3200" dirty="0">
                <a:latin typeface="Times New Roman" panose="02020603050405020304" pitchFamily="18" charset="0"/>
                <a:cs typeface="Times New Roman" panose="02020603050405020304" pitchFamily="18" charset="0"/>
              </a:rPr>
              <a:t> pie </a:t>
            </a:r>
            <a:r>
              <a:rPr lang="en-US" sz="3200" dirty="0" err="1">
                <a:latin typeface="Times New Roman" panose="02020603050405020304" pitchFamily="18" charset="0"/>
                <a:cs typeface="Times New Roman" panose="02020603050405020304" pitchFamily="18" charset="0"/>
              </a:rPr>
              <a:t>tā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atgriezties</a:t>
            </a:r>
            <a:r>
              <a:rPr lang="en-US" sz="32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55538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Ekskursijas laika ievērošana</a:t>
            </a:r>
          </a:p>
        </p:txBody>
      </p:sp>
      <p:sp>
        <p:nvSpPr>
          <p:cNvPr id="3" name="Satura vietturis 2"/>
          <p:cNvSpPr>
            <a:spLocks noGrp="1"/>
          </p:cNvSpPr>
          <p:nvPr>
            <p:ph idx="1"/>
          </p:nvPr>
        </p:nvSpPr>
        <p:spPr/>
        <p:txBody>
          <a:bodyPr>
            <a:normAutofit lnSpcReduction="10000"/>
          </a:bodyPr>
          <a:lstStyle/>
          <a:p>
            <a:pPr lvl="0">
              <a:buSzPct val="45000"/>
              <a:buFont typeface="StarSymbol"/>
              <a:buChar char="●"/>
            </a:pPr>
            <a:r>
              <a:rPr lang="lv-LV" sz="2400" dirty="0">
                <a:latin typeface="Times New Roman" panose="02020603050405020304" pitchFamily="18" charset="0"/>
                <a:cs typeface="Times New Roman" panose="02020603050405020304" pitchFamily="18" charset="0"/>
              </a:rPr>
              <a:t>Norādītā laika ievērošana liecina par gida profesionalitāti.</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Ja kāda iemesla pēc  ekskursijas sākums  aizkavējas, tad ekskursija jāsaīsina</a:t>
            </a:r>
          </a:p>
          <a:p>
            <a:pPr lvl="0">
              <a:buSzPct val="45000"/>
              <a:buFont typeface="StarSymbol"/>
              <a:buChar char="●"/>
            </a:pPr>
            <a:r>
              <a:rPr lang="lv-LV" sz="2400" dirty="0">
                <a:latin typeface="Times New Roman" panose="02020603050405020304" pitchFamily="18" charset="0"/>
                <a:cs typeface="Times New Roman" panose="02020603050405020304" pitchFamily="18" charset="0"/>
              </a:rPr>
              <a:t>Kurā objektā par cik varam saīsināt, var ieraudzīt iepriekš sagatavotajā plānā. Iešanu kājām var aizvietot ar autobusu (bet jāievēro, kur var izbraukt ar autobusu), izvērtēt  objektu nozīmību atbilstoši tūristu vēlmēm (kurus rādīt, kurus nē) Galvenais, lai tūristam nerodas nesaņemta pakalpojuma sajūta un ekskursija nav haotiska. Nedrīkst tūristam likt justies vainīgam- tā kā jūs atbraucāt vēlāk, tad... ,tā kā jums nav laika, tad....</a:t>
            </a:r>
          </a:p>
          <a:p>
            <a:endParaRPr lang="lv-LV" dirty="0"/>
          </a:p>
        </p:txBody>
      </p:sp>
    </p:spTree>
    <p:extLst>
      <p:ext uri="{BB962C8B-B14F-4D97-AF65-F5344CB8AC3E}">
        <p14:creationId xmlns:p14="http://schemas.microsoft.com/office/powerpoint/2010/main" val="334838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Atbildes uz jautājumiem</a:t>
            </a:r>
          </a:p>
        </p:txBody>
      </p:sp>
      <p:sp>
        <p:nvSpPr>
          <p:cNvPr id="3" name="Satura vietturis 2"/>
          <p:cNvSpPr>
            <a:spLocks noGrp="1"/>
          </p:cNvSpPr>
          <p:nvPr>
            <p:ph idx="1"/>
          </p:nvPr>
        </p:nvSpPr>
        <p:spPr/>
        <p:txBody>
          <a:bodyPr>
            <a:normAutofit fontScale="85000" lnSpcReduction="10000"/>
          </a:bodyPr>
          <a:lstStyle/>
          <a:p>
            <a:pPr marL="0" indent="0">
              <a:buNone/>
            </a:pPr>
            <a:r>
              <a:rPr lang="lv-LV" sz="3200" dirty="0">
                <a:latin typeface="Times New Roman" panose="02020603050405020304" pitchFamily="18" charset="0"/>
                <a:cs typeface="Times New Roman" panose="02020603050405020304" pitchFamily="18" charset="0"/>
              </a:rPr>
              <a:t>Ievadā pateikt, ka atbildes uz jautājumiem ekskursijas noslēgumā, jo ekskursijas laikā jautājumi atbildes, ja to nerosina gids novērš uzmanību. Ja tomēr ir jautājums, tad var pateikt, ka atbilde būs vēlāk vai pēc  stāstījuma par konkrēto objektu.  Laika gaitā, jau var paredzēt jautājumus un atbildes iekļaut stāstījumā, tad jautājumu nebūs</a:t>
            </a:r>
            <a:r>
              <a:rPr lang="ru-RU"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Individuāliem klientiem- atbildes uzreiz. Ja nezina atbildi uz sarežģītu jautājumu, noskaidrojiet un  var sazināties ar klientu pēc tam, bet drīkst arī nezināt, ja klientu interesējošā tēma nav gida redzeslokā</a:t>
            </a:r>
          </a:p>
          <a:p>
            <a:endParaRPr lang="lv-LV" dirty="0"/>
          </a:p>
        </p:txBody>
      </p:sp>
    </p:spTree>
    <p:extLst>
      <p:ext uri="{BB962C8B-B14F-4D97-AF65-F5344CB8AC3E}">
        <p14:creationId xmlns:p14="http://schemas.microsoft.com/office/powerpoint/2010/main" val="352579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Individuālā teksta izmantošana</a:t>
            </a:r>
          </a:p>
        </p:txBody>
      </p:sp>
      <p:sp>
        <p:nvSpPr>
          <p:cNvPr id="3" name="Satura vietturis 2"/>
          <p:cNvSpPr>
            <a:spLocks noGrp="1"/>
          </p:cNvSpPr>
          <p:nvPr>
            <p:ph idx="1"/>
          </p:nvPr>
        </p:nvSpPr>
        <p:spPr/>
        <p:txBody>
          <a:bodyPr>
            <a:normAutofit/>
          </a:bodyPr>
          <a:lstStyle/>
          <a:p>
            <a:pPr marL="0" lvl="0" indent="0">
              <a:buSzPct val="45000"/>
              <a:buNone/>
            </a:pPr>
            <a:r>
              <a:rPr lang="lv-LV" sz="3200" dirty="0">
                <a:latin typeface="Times New Roman" panose="02020603050405020304" pitchFamily="18" charset="0"/>
                <a:cs typeface="Times New Roman" panose="02020603050405020304" pitchFamily="18" charset="0"/>
              </a:rPr>
              <a:t>Vispār jau pieļauj tā izmantošanu, un ja  darba sākumā izmanto, tad nemanāmi tūristiem (starplaikos starp objektiem). Ja to dara, grūtāk apgūstamā informācija jāuzraksta uz kartītēm par katru objektu, lai to var paņemt līdzi somā, apskatīties </a:t>
            </a:r>
            <a:r>
              <a:rPr lang="lv-LV" sz="3200" dirty="0" err="1">
                <a:latin typeface="Times New Roman" panose="02020603050405020304" pitchFamily="18" charset="0"/>
                <a:cs typeface="Times New Roman" panose="02020603050405020304" pitchFamily="18" charset="0"/>
              </a:rPr>
              <a:t>utml.vai</a:t>
            </a:r>
            <a:r>
              <a:rPr lang="lv-LV" sz="3200" dirty="0">
                <a:latin typeface="Times New Roman" panose="02020603050405020304" pitchFamily="18" charset="0"/>
                <a:cs typeface="Times New Roman" panose="02020603050405020304" pitchFamily="18" charset="0"/>
              </a:rPr>
              <a:t> telefonā/ planšetē</a:t>
            </a:r>
          </a:p>
        </p:txBody>
      </p:sp>
    </p:spTree>
    <p:extLst>
      <p:ext uri="{BB962C8B-B14F-4D97-AF65-F5344CB8AC3E}">
        <p14:creationId xmlns:p14="http://schemas.microsoft.com/office/powerpoint/2010/main" val="118085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«Gida portfelis»</a:t>
            </a:r>
          </a:p>
        </p:txBody>
      </p:sp>
      <p:sp>
        <p:nvSpPr>
          <p:cNvPr id="3" name="Satura vietturis 2"/>
          <p:cNvSpPr>
            <a:spLocks noGrp="1"/>
          </p:cNvSpPr>
          <p:nvPr>
            <p:ph idx="1"/>
          </p:nvPr>
        </p:nvSpPr>
        <p:spPr/>
        <p:txBody>
          <a:bodyPr/>
          <a:lstStyle/>
          <a:p>
            <a:pPr marL="0" indent="0">
              <a:buNone/>
            </a:pPr>
            <a:endParaRPr lang="lv-LV" sz="3200" dirty="0">
              <a:latin typeface="Times New Roman" panose="02020603050405020304" pitchFamily="18" charset="0"/>
              <a:cs typeface="Times New Roman" panose="02020603050405020304" pitchFamily="18" charset="0"/>
            </a:endParaRPr>
          </a:p>
          <a:p>
            <a:pPr marL="0" indent="0">
              <a:buNone/>
            </a:pPr>
            <a:r>
              <a:rPr lang="lv-LV" sz="3200" dirty="0">
                <a:latin typeface="Times New Roman" panose="02020603050405020304" pitchFamily="18" charset="0"/>
                <a:cs typeface="Times New Roman" panose="02020603050405020304" pitchFamily="18" charset="0"/>
              </a:rPr>
              <a:t>Materiālus no gida portfeļa demonstrēt  galvas augstumā. To var darīt pie objekta vai laikā, kad nav ko skatīties (parasti garākās ārpilsētas ekskursijās autobusa </a:t>
            </a:r>
            <a:r>
              <a:rPr lang="lv-LV" sz="3200" dirty="0" err="1">
                <a:latin typeface="Times New Roman" panose="02020603050405020304" pitchFamily="18" charset="0"/>
                <a:cs typeface="Times New Roman" panose="02020603050405020304" pitchFamily="18" charset="0"/>
              </a:rPr>
              <a:t>pārbrauciena</a:t>
            </a:r>
            <a:r>
              <a:rPr lang="lv-LV" sz="3200" dirty="0">
                <a:latin typeface="Times New Roman" panose="02020603050405020304" pitchFamily="18" charset="0"/>
                <a:cs typeface="Times New Roman" panose="02020603050405020304" pitchFamily="18" charset="0"/>
              </a:rPr>
              <a:t> laikā) Var izmantot mūsdienu tehnoloģijas ( ja papīra, tad labā stāvoklī, laminēts </a:t>
            </a:r>
            <a:r>
              <a:rPr lang="lv-LV" sz="3200" dirty="0" err="1">
                <a:latin typeface="Times New Roman" panose="02020603050405020304" pitchFamily="18" charset="0"/>
                <a:cs typeface="Times New Roman" panose="02020603050405020304" pitchFamily="18" charset="0"/>
              </a:rPr>
              <a:t>utml</a:t>
            </a:r>
            <a:r>
              <a:rPr lang="lv-LV" sz="32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142550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B1B267-37EE-8BEB-3EB2-40622F222D68}"/>
              </a:ext>
            </a:extLst>
          </p:cNvPr>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Ekskursija</a:t>
            </a:r>
          </a:p>
        </p:txBody>
      </p:sp>
      <p:sp>
        <p:nvSpPr>
          <p:cNvPr id="3" name="Satura vietturis 2">
            <a:extLst>
              <a:ext uri="{FF2B5EF4-FFF2-40B4-BE49-F238E27FC236}">
                <a16:creationId xmlns:a16="http://schemas.microsoft.com/office/drawing/2014/main" id="{B0289549-E203-E5A2-802A-E314E072373E}"/>
              </a:ext>
            </a:extLst>
          </p:cNvPr>
          <p:cNvSpPr>
            <a:spLocks noGrp="1"/>
          </p:cNvSpPr>
          <p:nvPr>
            <p:ph idx="1"/>
          </p:nvPr>
        </p:nvSpPr>
        <p:spPr/>
        <p:txBody>
          <a:bodyPr/>
          <a:lstStyle/>
          <a:p>
            <a:pPr algn="ctr"/>
            <a:r>
              <a:rPr lang="lv-LV" b="1" dirty="0">
                <a:latin typeface="Times New Roman" panose="02020603050405020304" pitchFamily="18" charset="0"/>
                <a:cs typeface="Times New Roman" panose="02020603050405020304" pitchFamily="18" charset="0"/>
              </a:rPr>
              <a:t>NAV LEKCIJA  !!!!   (galvenais redzēt)  </a:t>
            </a:r>
          </a:p>
          <a:p>
            <a:pPr algn="ctr"/>
            <a:endParaRPr lang="lv-LV"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pPr algn="ctr"/>
            <a:r>
              <a:rPr lang="lv-LV" b="1" dirty="0">
                <a:latin typeface="Times New Roman" panose="02020603050405020304" pitchFamily="18" charset="0"/>
                <a:cs typeface="Times New Roman" panose="02020603050405020304" pitchFamily="18" charset="0"/>
              </a:rPr>
              <a:t>Labai ekskursijai nav ko atņemt</a:t>
            </a:r>
            <a:endParaRPr lang="ru-RU" b="1" dirty="0">
              <a:latin typeface="Times New Roman" panose="02020603050405020304" pitchFamily="18" charset="0"/>
              <a:cs typeface="Times New Roman" panose="02020603050405020304" pitchFamily="18" charset="0"/>
            </a:endParaRPr>
          </a:p>
          <a:p>
            <a:pPr algn="ctr"/>
            <a:endParaRPr lang="lv-LV" dirty="0">
              <a:latin typeface="Times New Roman" panose="02020603050405020304" pitchFamily="18" charset="0"/>
              <a:cs typeface="Times New Roman" panose="02020603050405020304" pitchFamily="18" charset="0"/>
            </a:endParaRPr>
          </a:p>
          <a:p>
            <a:endParaRPr lang="lv-LV" dirty="0"/>
          </a:p>
        </p:txBody>
      </p:sp>
      <p:pic>
        <p:nvPicPr>
          <p:cNvPr id="5" name="Attēls 4">
            <a:extLst>
              <a:ext uri="{FF2B5EF4-FFF2-40B4-BE49-F238E27FC236}">
                <a16:creationId xmlns:a16="http://schemas.microsoft.com/office/drawing/2014/main" id="{20213D83-7F9D-D652-AF5D-C08879F34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624" y="2995726"/>
            <a:ext cx="2857500" cy="1600200"/>
          </a:xfrm>
          <a:prstGeom prst="rect">
            <a:avLst/>
          </a:prstGeom>
        </p:spPr>
      </p:pic>
    </p:spTree>
    <p:extLst>
      <p:ext uri="{BB962C8B-B14F-4D97-AF65-F5344CB8AC3E}">
        <p14:creationId xmlns:p14="http://schemas.microsoft.com/office/powerpoint/2010/main" val="427634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Pauzes ekskursijā</a:t>
            </a:r>
          </a:p>
        </p:txBody>
      </p:sp>
      <p:sp>
        <p:nvSpPr>
          <p:cNvPr id="3" name="Satura vietturis 2"/>
          <p:cNvSpPr>
            <a:spLocks noGrp="1"/>
          </p:cNvSpPr>
          <p:nvPr>
            <p:ph idx="1"/>
          </p:nvPr>
        </p:nvSpPr>
        <p:spPr/>
        <p:txBody>
          <a:bodyPr/>
          <a:lstStyle/>
          <a:p>
            <a:pPr marL="0" indent="0">
              <a:buNone/>
            </a:pPr>
            <a:r>
              <a:rPr lang="lv-LV" sz="3200" dirty="0">
                <a:latin typeface="Times New Roman" panose="02020603050405020304" pitchFamily="18" charset="0"/>
                <a:cs typeface="Times New Roman" panose="02020603050405020304" pitchFamily="18" charset="0"/>
              </a:rPr>
              <a:t>Pauzes iespējamas – ejot no objekta līdz objektam, ja bez mikrofona, un tajā ekskursijas daļā , kur nav objektu, ko rādīt, īpaši braucot ar autobusu (piemēram, Ganību iela līdz PP bet var šo laiku izmantot priekšlaicīgam stāstījumam par objektu, lai pie objekta nekavētu laiku</a:t>
            </a:r>
          </a:p>
          <a:p>
            <a:endParaRPr lang="lv-LV" dirty="0"/>
          </a:p>
        </p:txBody>
      </p:sp>
    </p:spTree>
    <p:extLst>
      <p:ext uri="{BB962C8B-B14F-4D97-AF65-F5344CB8AC3E}">
        <p14:creationId xmlns:p14="http://schemas.microsoft.com/office/powerpoint/2010/main" val="397241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Reakcija uz neparedzētiem gadījumiem</a:t>
            </a:r>
          </a:p>
        </p:txBody>
      </p:sp>
      <p:sp>
        <p:nvSpPr>
          <p:cNvPr id="3" name="Satura vietturis 2"/>
          <p:cNvSpPr>
            <a:spLocks noGrp="1"/>
          </p:cNvSpPr>
          <p:nvPr>
            <p:ph idx="1"/>
          </p:nvPr>
        </p:nvSpPr>
        <p:spPr/>
        <p:txBody>
          <a:bodyPr>
            <a:normAutofit/>
          </a:bodyPr>
          <a:lstStyle/>
          <a:p>
            <a:pPr marL="0" indent="0">
              <a:buNone/>
            </a:pPr>
            <a:r>
              <a:rPr lang="lv-LV" sz="2400" dirty="0">
                <a:latin typeface="Times New Roman" panose="02020603050405020304" pitchFamily="18" charset="0"/>
                <a:cs typeface="Times New Roman" panose="02020603050405020304" pitchFamily="18" charset="0"/>
              </a:rPr>
              <a:t>Neparedzēti gadījumi novērš tūristu uzmanību (kāzas, ugunsdzēsēju mašīna ar skaļu sirēnu, kuģis nāk). Nedrīkst izlikties, ka tos nepamanām.  Trokšņa gadījumā, vienkārši paklusēt, citā gadījumā – pagaidīt, kamēr „kairinātājs” pazūd vai izvēlēties vietu, kur «kairinātājs» mazāk traucē.  Ideāli, ja varam paskaidrot, komentēt, ko redzam un līdz ar to šis neparedzētais  gadījums kļūst par ekskursijas objektu</a:t>
            </a:r>
          </a:p>
          <a:p>
            <a:pPr marL="0" indent="0">
              <a:buNone/>
            </a:pPr>
            <a:r>
              <a:rPr lang="lv-LV" sz="2400" dirty="0">
                <a:latin typeface="Times New Roman" panose="02020603050405020304" pitchFamily="18" charset="0"/>
                <a:cs typeface="Times New Roman" panose="02020603050405020304" pitchFamily="18" charset="0"/>
              </a:rPr>
              <a:t>Nelaimes gadījumi – jābūt MP, Neatliekamās palīdzības  kontaktiem</a:t>
            </a:r>
          </a:p>
        </p:txBody>
      </p:sp>
    </p:spTree>
    <p:extLst>
      <p:ext uri="{BB962C8B-B14F-4D97-AF65-F5344CB8AC3E}">
        <p14:creationId xmlns:p14="http://schemas.microsoft.com/office/powerpoint/2010/main" val="317128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Atgriešanās autobusā</a:t>
            </a:r>
          </a:p>
        </p:txBody>
      </p:sp>
      <p:sp>
        <p:nvSpPr>
          <p:cNvPr id="3" name="Satura vietturis 2"/>
          <p:cNvSpPr>
            <a:spLocks noGrp="1"/>
          </p:cNvSpPr>
          <p:nvPr>
            <p:ph idx="1"/>
          </p:nvPr>
        </p:nvSpPr>
        <p:spPr/>
        <p:txBody>
          <a:bodyPr>
            <a:normAutofit lnSpcReduction="10000"/>
          </a:bodyPr>
          <a:lstStyle/>
          <a:p>
            <a:pPr lvl="0">
              <a:buSzPct val="45000"/>
              <a:buFont typeface="StarSymbol"/>
              <a:buChar char="●"/>
            </a:pPr>
            <a:r>
              <a:rPr lang="lv-LV" sz="3200" dirty="0">
                <a:latin typeface="Times New Roman" panose="02020603050405020304" pitchFamily="18" charset="0"/>
                <a:cs typeface="Times New Roman" panose="02020603050405020304" pitchFamily="18" charset="0"/>
              </a:rPr>
              <a:t>Gids autobusā </a:t>
            </a:r>
            <a:r>
              <a:rPr lang="lv-LV" sz="3200" b="1" dirty="0">
                <a:latin typeface="Times New Roman" panose="02020603050405020304" pitchFamily="18" charset="0"/>
                <a:cs typeface="Times New Roman" panose="02020603050405020304" pitchFamily="18" charset="0"/>
              </a:rPr>
              <a:t>iekāpj pēdējais</a:t>
            </a:r>
            <a:r>
              <a:rPr lang="lv-LV" sz="3200" dirty="0">
                <a:latin typeface="Times New Roman" panose="02020603050405020304" pitchFamily="18" charset="0"/>
                <a:cs typeface="Times New Roman" panose="02020603050405020304" pitchFamily="18" charset="0"/>
              </a:rPr>
              <a:t>.</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Pajautā, </a:t>
            </a:r>
            <a:r>
              <a:rPr lang="lv-LV" sz="3200" b="1" dirty="0">
                <a:latin typeface="Times New Roman" panose="02020603050405020304" pitchFamily="18" charset="0"/>
                <a:cs typeface="Times New Roman" panose="02020603050405020304" pitchFamily="18" charset="0"/>
              </a:rPr>
              <a:t>vai visi </a:t>
            </a:r>
            <a:r>
              <a:rPr lang="lv-LV" sz="3200" dirty="0">
                <a:latin typeface="Times New Roman" panose="02020603050405020304" pitchFamily="18" charset="0"/>
                <a:cs typeface="Times New Roman" panose="02020603050405020304" pitchFamily="18" charset="0"/>
              </a:rPr>
              <a:t>ir savās vietās (izdomāt jautājumu, kā pārbaudīt visu klātbūtni- vai esam visi, vai katram ir kaimiņš </a:t>
            </a:r>
            <a:r>
              <a:rPr lang="lv-LV" sz="3200" dirty="0" err="1">
                <a:latin typeface="Times New Roman" panose="02020603050405020304" pitchFamily="18" charset="0"/>
                <a:cs typeface="Times New Roman" panose="02020603050405020304" pitchFamily="18" charset="0"/>
              </a:rPr>
              <a:t>utml</a:t>
            </a:r>
            <a:r>
              <a:rPr lang="lv-LV" sz="3200" dirty="0">
                <a:latin typeface="Times New Roman" panose="02020603050405020304" pitchFamily="18" charset="0"/>
                <a:cs typeface="Times New Roman" panose="02020603050405020304" pitchFamily="18" charset="0"/>
              </a:rPr>
              <a:t>) Vajadzētu izvairīties pašam gidam no tūristu pārskaitīšanas, ja grib to darīt, lai dara gr. vadītājs.  </a:t>
            </a:r>
          </a:p>
          <a:p>
            <a:pPr lvl="0">
              <a:buSzPct val="45000"/>
              <a:buFont typeface="StarSymbol"/>
              <a:buChar char="●"/>
            </a:pPr>
            <a:r>
              <a:rPr lang="lv-LV" sz="3200" b="1" dirty="0">
                <a:latin typeface="Times New Roman" panose="02020603050405020304" pitchFamily="18" charset="0"/>
                <a:cs typeface="Times New Roman" panose="02020603050405020304" pitchFamily="18" charset="0"/>
              </a:rPr>
              <a:t>Kad esat pārliecinājies par visu klātbūtni, var turpināt ekskursiju.</a:t>
            </a:r>
          </a:p>
          <a:p>
            <a:endParaRPr lang="lv-LV" dirty="0"/>
          </a:p>
        </p:txBody>
      </p:sp>
    </p:spTree>
    <p:extLst>
      <p:ext uri="{BB962C8B-B14F-4D97-AF65-F5344CB8AC3E}">
        <p14:creationId xmlns:p14="http://schemas.microsoft.com/office/powerpoint/2010/main" val="1201768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Mikrofona izmantošana</a:t>
            </a:r>
          </a:p>
        </p:txBody>
      </p:sp>
      <p:sp>
        <p:nvSpPr>
          <p:cNvPr id="3" name="Satura vietturis 2"/>
          <p:cNvSpPr>
            <a:spLocks noGrp="1"/>
          </p:cNvSpPr>
          <p:nvPr>
            <p:ph idx="1"/>
          </p:nvPr>
        </p:nvSpPr>
        <p:spPr/>
        <p:txBody>
          <a:bodyPr>
            <a:normAutofit fontScale="85000" lnSpcReduction="20000"/>
          </a:bodyPr>
          <a:lstStyle/>
          <a:p>
            <a:pPr lvl="0">
              <a:buSzPct val="45000"/>
              <a:buFont typeface="StarSymbol"/>
              <a:buChar char="●"/>
            </a:pPr>
            <a:r>
              <a:rPr lang="lv-LV" sz="3200" dirty="0">
                <a:latin typeface="Times New Roman" panose="02020603050405020304" pitchFamily="18" charset="0"/>
                <a:cs typeface="Times New Roman" panose="02020603050405020304" pitchFamily="18" charset="0"/>
              </a:rPr>
              <a:t>Nereti  veiksmīga ekskursija ir atkarīga no mikrofona, vai tas darba kārtībā, kā gids to lieto.</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Jāatceras, ka mikrofona pastiprinātāji maina skaņu, balss tembru. Nereti visas skaņas nav skaidri saprotamas </a:t>
            </a:r>
            <a:r>
              <a:rPr lang="lv-LV" sz="3200" dirty="0">
                <a:solidFill>
                  <a:srgbClr val="000000"/>
                </a:solidFill>
                <a:latin typeface="Times New Roman" panose="02020603050405020304" pitchFamily="18" charset="0"/>
                <a:cs typeface="Times New Roman" panose="02020603050405020304" pitchFamily="18" charset="0"/>
              </a:rPr>
              <a:t>(</a:t>
            </a:r>
            <a:r>
              <a:rPr lang="lv-LV" sz="3200" dirty="0" err="1">
                <a:solidFill>
                  <a:srgbClr val="000000"/>
                </a:solidFill>
                <a:latin typeface="Times New Roman" panose="02020603050405020304" pitchFamily="18" charset="0"/>
                <a:cs typeface="Times New Roman" panose="02020603050405020304" pitchFamily="18" charset="0"/>
              </a:rPr>
              <a:t>p.b,s,š</a:t>
            </a:r>
            <a:r>
              <a:rPr lang="lv-LV" sz="3200" dirty="0">
                <a:solidFill>
                  <a:srgbClr val="000000"/>
                </a:solidFill>
                <a:latin typeface="Times New Roman" panose="02020603050405020304" pitchFamily="18" charset="0"/>
                <a:cs typeface="Times New Roman" panose="02020603050405020304" pitchFamily="18" charset="0"/>
              </a:rPr>
              <a:t>)</a:t>
            </a:r>
            <a:r>
              <a:rPr lang="lv-LV" sz="3200" dirty="0">
                <a:latin typeface="Times New Roman" panose="02020603050405020304" pitchFamily="18" charset="0"/>
                <a:cs typeface="Times New Roman" panose="02020603050405020304" pitchFamily="18" charset="0"/>
              </a:rPr>
              <a:t>.</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No tā var izvairīties, sekojot līdzi : 1) </a:t>
            </a:r>
            <a:r>
              <a:rPr lang="lv-LV" sz="3200" b="1" dirty="0">
                <a:latin typeface="Times New Roman" panose="02020603050405020304" pitchFamily="18" charset="0"/>
                <a:cs typeface="Times New Roman" panose="02020603050405020304" pitchFamily="18" charset="0"/>
              </a:rPr>
              <a:t>2 pirkstu attālums </a:t>
            </a:r>
            <a:r>
              <a:rPr lang="lv-LV" sz="3200" dirty="0">
                <a:latin typeface="Times New Roman" panose="02020603050405020304" pitchFamily="18" charset="0"/>
                <a:cs typeface="Times New Roman" panose="02020603050405020304" pitchFamily="18" charset="0"/>
              </a:rPr>
              <a:t>no lūpām līdz mikrofonam  2) skaidra </a:t>
            </a:r>
            <a:r>
              <a:rPr lang="lv-LV" sz="3200" b="1" dirty="0">
                <a:latin typeface="Times New Roman" panose="02020603050405020304" pitchFamily="18" charset="0"/>
                <a:cs typeface="Times New Roman" panose="02020603050405020304" pitchFamily="18" charset="0"/>
              </a:rPr>
              <a:t>artikulācija</a:t>
            </a:r>
            <a:r>
              <a:rPr lang="lv-LV" sz="3200" dirty="0">
                <a:latin typeface="Times New Roman" panose="02020603050405020304" pitchFamily="18" charset="0"/>
                <a:cs typeface="Times New Roman" panose="02020603050405020304" pitchFamily="18" charset="0"/>
              </a:rPr>
              <a:t> 3) runāt </a:t>
            </a:r>
            <a:r>
              <a:rPr lang="lv-LV" sz="3200" b="1" dirty="0">
                <a:latin typeface="Times New Roman" panose="02020603050405020304" pitchFamily="18" charset="0"/>
                <a:cs typeface="Times New Roman" panose="02020603050405020304" pitchFamily="18" charset="0"/>
              </a:rPr>
              <a:t>lēnāk</a:t>
            </a:r>
            <a:r>
              <a:rPr lang="lv-LV" sz="3200" dirty="0">
                <a:latin typeface="Times New Roman" panose="02020603050405020304" pitchFamily="18" charset="0"/>
                <a:cs typeface="Times New Roman" panose="02020603050405020304" pitchFamily="18" charset="0"/>
              </a:rPr>
              <a:t> 4) nevis „pacelt” balsi un runāt skaļāk, bet piešķirt balsij </a:t>
            </a:r>
            <a:r>
              <a:rPr lang="lv-LV" sz="3200" b="1" dirty="0">
                <a:latin typeface="Times New Roman" panose="02020603050405020304" pitchFamily="18" charset="0"/>
                <a:cs typeface="Times New Roman" panose="02020603050405020304" pitchFamily="18" charset="0"/>
              </a:rPr>
              <a:t>izteiksmību</a:t>
            </a:r>
          </a:p>
          <a:p>
            <a:pPr lvl="0">
              <a:buSzPct val="45000"/>
              <a:buFont typeface="StarSymbol"/>
              <a:buChar char="●"/>
            </a:pPr>
            <a:r>
              <a:rPr lang="lv-LV" sz="2800" dirty="0">
                <a:latin typeface="Times New Roman" panose="02020603050405020304" pitchFamily="18" charset="0"/>
                <a:cs typeface="Times New Roman" panose="02020603050405020304" pitchFamily="18" charset="0"/>
              </a:rPr>
              <a:t>Ja nav palīglīdzekļu- skaļa balss</a:t>
            </a:r>
          </a:p>
          <a:p>
            <a:pPr lvl="0">
              <a:buSzPct val="45000"/>
              <a:buFont typeface="StarSymbol"/>
              <a:buChar char="●"/>
            </a:pPr>
            <a:endParaRPr lang="lv-LV" sz="3200" b="1"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63370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Uzmanības krīze</a:t>
            </a:r>
          </a:p>
        </p:txBody>
      </p:sp>
      <p:sp>
        <p:nvSpPr>
          <p:cNvPr id="3" name="Satura vietturis 2"/>
          <p:cNvSpPr>
            <a:spLocks noGrp="1"/>
          </p:cNvSpPr>
          <p:nvPr>
            <p:ph idx="1"/>
          </p:nvPr>
        </p:nvSpPr>
        <p:spPr/>
        <p:txBody>
          <a:bodyPr>
            <a:normAutofit fontScale="85000" lnSpcReduction="10000"/>
          </a:bodyPr>
          <a:lstStyle/>
          <a:p>
            <a:pPr lvl="0">
              <a:buSzPct val="45000"/>
              <a:buFont typeface="StarSymbol"/>
              <a:buChar char="●"/>
            </a:pPr>
            <a:r>
              <a:rPr lang="lv-LV" sz="3200" dirty="0">
                <a:latin typeface="Times New Roman" panose="02020603050405020304" pitchFamily="18" charset="0"/>
                <a:cs typeface="Times New Roman" panose="02020603050405020304" pitchFamily="18" charset="0"/>
              </a:rPr>
              <a:t>Noturīga interese būs tikai tad, ja  objekta demonstrēšana, stāsts par to būs kaut kas jauns, aktuāls, neparasts. Liels informācijas apjoms, pat interesants, rada zināmu nogurumu, jeb t.s. uzmanības krīzi. To var atpazīt pēc  tūristu acu skatiena vai rīcības </a:t>
            </a:r>
            <a:r>
              <a:rPr lang="lv-LV" sz="2400" dirty="0">
                <a:latin typeface="Times New Roman" panose="02020603050405020304" pitchFamily="18" charset="0"/>
                <a:cs typeface="Times New Roman" panose="02020603050405020304" pitchFamily="18" charset="0"/>
              </a:rPr>
              <a:t>(tūristi jau var atbraukt noguruši, </a:t>
            </a:r>
            <a:r>
              <a:rPr lang="lv-LV" sz="2400" dirty="0" err="1">
                <a:latin typeface="Times New Roman" panose="02020603050405020304" pitchFamily="18" charset="0"/>
                <a:cs typeface="Times New Roman" panose="02020603050405020304" pitchFamily="18" charset="0"/>
              </a:rPr>
              <a:t>piem</a:t>
            </a:r>
            <a:r>
              <a:rPr lang="lv-LV" sz="2400" dirty="0">
                <a:latin typeface="Times New Roman" panose="02020603050405020304" pitchFamily="18" charset="0"/>
                <a:cs typeface="Times New Roman" panose="02020603050405020304" pitchFamily="18" charset="0"/>
              </a:rPr>
              <a:t>, no Daugavpils)</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Kas rada šo krīzi: pārāk daudz skaitļu,  vecas ziņas, nepietiekama valodas tēlainība un emocionalitāte, neesošs kontakts starp gidu un grupu (gids nav sapratis grupas intereses).</a:t>
            </a:r>
          </a:p>
          <a:p>
            <a:endParaRPr lang="lv-LV" dirty="0"/>
          </a:p>
        </p:txBody>
      </p:sp>
    </p:spTree>
    <p:extLst>
      <p:ext uri="{BB962C8B-B14F-4D97-AF65-F5344CB8AC3E}">
        <p14:creationId xmlns:p14="http://schemas.microsoft.com/office/powerpoint/2010/main" val="243635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Uzmanības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krīze</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92500" lnSpcReduction="20000"/>
          </a:bodyPr>
          <a:lstStyle/>
          <a:p>
            <a:pPr lvl="0">
              <a:buSzPct val="45000"/>
              <a:buFont typeface="StarSymbol"/>
              <a:buChar char="●"/>
            </a:pPr>
            <a:r>
              <a:rPr lang="lv-LV" sz="3200" dirty="0">
                <a:latin typeface="Times New Roman" panose="02020603050405020304" pitchFamily="18" charset="0"/>
                <a:cs typeface="Times New Roman" panose="02020603050405020304" pitchFamily="18" charset="0"/>
              </a:rPr>
              <a:t>Lektoru- oratoru  vajadzībām ir apzināts:</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1.uzmanības krīze iestājas pēc 14-18 min</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2.- 11-14 min pēc  pirmās,</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3.- 9 -11 min,</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4.- 8 - 9 min</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Pēc tam šādas krīzes seko ik pēc  katrām 4-5 min.</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Pirmā krīze raksturīga jauniešiem, otrā- pieaugušo auditorijai</a:t>
            </a:r>
          </a:p>
        </p:txBody>
      </p:sp>
    </p:spTree>
    <p:extLst>
      <p:ext uri="{BB962C8B-B14F-4D97-AF65-F5344CB8AC3E}">
        <p14:creationId xmlns:p14="http://schemas.microsoft.com/office/powerpoint/2010/main" val="208103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Uzmanības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krīze</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92500" lnSpcReduction="20000"/>
          </a:bodyPr>
          <a:lstStyle/>
          <a:p>
            <a:pPr lvl="0">
              <a:buSzPct val="45000"/>
              <a:buFont typeface="StarSymbol"/>
              <a:buChar char="●"/>
            </a:pPr>
            <a:r>
              <a:rPr lang="lv-LV" sz="3200" dirty="0">
                <a:latin typeface="Times New Roman" panose="02020603050405020304" pitchFamily="18" charset="0"/>
                <a:cs typeface="Times New Roman" panose="02020603050405020304" pitchFamily="18" charset="0"/>
              </a:rPr>
              <a:t>Turklāt rodas arī kādi neparedzēti gadījumi, kas novērš uzmanību.</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Taču ekskursijā  gidu  „glābj” ārējais fons - apskates objektu esamība.  Ekskursija nav lekcija – apskate + stāsts</a:t>
            </a:r>
          </a:p>
          <a:p>
            <a:pPr lvl="0">
              <a:buSzPct val="45000"/>
              <a:buFont typeface="StarSymbol"/>
              <a:buChar char="●"/>
            </a:pPr>
            <a:r>
              <a:rPr lang="lv-LV" sz="3200" dirty="0">
                <a:latin typeface="Times New Roman" panose="02020603050405020304" pitchFamily="18" charset="0"/>
                <a:cs typeface="Times New Roman" panose="02020603050405020304" pitchFamily="18" charset="0"/>
              </a:rPr>
              <a:t>Ja gids stāsta 10-15 min bez īpašas ārējās vides izmaiņām (piemēram, braucot ar autobusu, parasti ārpilsētas ekskursijās) uzmanības krīze ir objektīva parādība. Palīdzēt var gida portfelis.</a:t>
            </a:r>
          </a:p>
          <a:p>
            <a:endParaRPr lang="lv-LV" dirty="0"/>
          </a:p>
        </p:txBody>
      </p:sp>
    </p:spTree>
    <p:extLst>
      <p:ext uri="{BB962C8B-B14F-4D97-AF65-F5344CB8AC3E}">
        <p14:creationId xmlns:p14="http://schemas.microsoft.com/office/powerpoint/2010/main" val="368138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Uzmanības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krīze</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fontScale="77500" lnSpcReduction="20000"/>
          </a:bodyPr>
          <a:lstStyle/>
          <a:p>
            <a:pPr lvl="0">
              <a:buSzPct val="45000"/>
              <a:buFont typeface="StarSymbol"/>
              <a:buChar char="●"/>
            </a:pPr>
            <a:r>
              <a:rPr lang="lv-LV" sz="3000" dirty="0">
                <a:latin typeface="Times New Roman" panose="02020603050405020304" pitchFamily="18" charset="0"/>
                <a:cs typeface="Times New Roman" panose="02020603050405020304" pitchFamily="18" charset="0"/>
              </a:rPr>
              <a:t>Pie viena objekta apskates jārēķinās, ka uzmanības krīze būs pēc 4-5 </a:t>
            </a:r>
            <a:r>
              <a:rPr lang="lv-LV" sz="3000" dirty="0" err="1">
                <a:latin typeface="Times New Roman" panose="02020603050405020304" pitchFamily="18" charset="0"/>
                <a:cs typeface="Times New Roman" panose="02020603050405020304" pitchFamily="18" charset="0"/>
              </a:rPr>
              <a:t>minutēm</a:t>
            </a:r>
            <a:r>
              <a:rPr lang="lv-LV" sz="3000" dirty="0">
                <a:latin typeface="Times New Roman" panose="02020603050405020304" pitchFamily="18" charset="0"/>
                <a:cs typeface="Times New Roman" panose="02020603050405020304" pitchFamily="18" charset="0"/>
              </a:rPr>
              <a:t>.</a:t>
            </a:r>
          </a:p>
          <a:p>
            <a:pPr lvl="0">
              <a:buSzPct val="45000"/>
              <a:buFont typeface="StarSymbol"/>
              <a:buChar char="●"/>
            </a:pPr>
            <a:r>
              <a:rPr lang="lv-LV" sz="3000" dirty="0">
                <a:latin typeface="Times New Roman" panose="02020603050405020304" pitchFamily="18" charset="0"/>
                <a:cs typeface="Times New Roman" panose="02020603050405020304" pitchFamily="18" charset="0"/>
              </a:rPr>
              <a:t>Tāpēc 3 stundu (135-180 min) ekskursijai iesaka līdz 30 objektiem jeb 45- </a:t>
            </a:r>
            <a:r>
              <a:rPr lang="lv-LV" sz="3000" b="1" dirty="0">
                <a:latin typeface="Times New Roman" panose="02020603050405020304" pitchFamily="18" charset="0"/>
                <a:cs typeface="Times New Roman" panose="02020603050405020304" pitchFamily="18" charset="0"/>
              </a:rPr>
              <a:t>60 min līdz 10 objektiem</a:t>
            </a:r>
            <a:r>
              <a:rPr lang="lv-LV" sz="3000" dirty="0">
                <a:latin typeface="Times New Roman" panose="02020603050405020304" pitchFamily="18" charset="0"/>
                <a:cs typeface="Times New Roman" panose="02020603050405020304" pitchFamily="18" charset="0"/>
              </a:rPr>
              <a:t>, </a:t>
            </a:r>
            <a:r>
              <a:rPr lang="lv-LV" sz="3000" b="1" dirty="0">
                <a:latin typeface="Times New Roman" panose="02020603050405020304" pitchFamily="18" charset="0"/>
                <a:cs typeface="Times New Roman" panose="02020603050405020304" pitchFamily="18" charset="0"/>
              </a:rPr>
              <a:t>katram</a:t>
            </a:r>
            <a:r>
              <a:rPr lang="lv-LV" sz="3000" dirty="0">
                <a:latin typeface="Times New Roman" panose="02020603050405020304" pitchFamily="18" charset="0"/>
                <a:cs typeface="Times New Roman" panose="02020603050405020304" pitchFamily="18" charset="0"/>
              </a:rPr>
              <a:t> objektam veltot ne vairāk kā  </a:t>
            </a:r>
            <a:r>
              <a:rPr lang="lv-LV" sz="3000" b="1" dirty="0">
                <a:latin typeface="Times New Roman" panose="02020603050405020304" pitchFamily="18" charset="0"/>
                <a:cs typeface="Times New Roman" panose="02020603050405020304" pitchFamily="18" charset="0"/>
              </a:rPr>
              <a:t>4 min </a:t>
            </a:r>
            <a:r>
              <a:rPr lang="lv-LV" sz="3000" dirty="0">
                <a:latin typeface="Times New Roman" panose="02020603050405020304" pitchFamily="18" charset="0"/>
                <a:cs typeface="Times New Roman" panose="02020603050405020304" pitchFamily="18" charset="0"/>
              </a:rPr>
              <a:t>(tātad jāizvērtē informācija, </a:t>
            </a:r>
            <a:r>
              <a:rPr lang="lv-LV" sz="3000" dirty="0" err="1">
                <a:latin typeface="Times New Roman" panose="02020603050405020304" pitchFamily="18" charset="0"/>
                <a:cs typeface="Times New Roman" panose="02020603050405020304" pitchFamily="18" charset="0"/>
              </a:rPr>
              <a:t>nestāstam</a:t>
            </a:r>
            <a:r>
              <a:rPr lang="lv-LV" sz="3000" dirty="0">
                <a:latin typeface="Times New Roman" panose="02020603050405020304" pitchFamily="18" charset="0"/>
                <a:cs typeface="Times New Roman" panose="02020603050405020304" pitchFamily="18" charset="0"/>
              </a:rPr>
              <a:t> visu ko zinām, bet būtiskāko – labai ekskursijai nav ko atņemt)</a:t>
            </a:r>
          </a:p>
          <a:p>
            <a:pPr lvl="0">
              <a:buSzPct val="45000"/>
              <a:buFont typeface="StarSymbol"/>
              <a:buChar char="●"/>
            </a:pPr>
            <a:r>
              <a:rPr lang="lv-LV" sz="3000" dirty="0">
                <a:latin typeface="Times New Roman" panose="02020603050405020304" pitchFamily="18" charset="0"/>
                <a:cs typeface="Times New Roman" panose="02020603050405020304" pitchFamily="18" charset="0"/>
              </a:rPr>
              <a:t> Atjaunot uzmanību palīdzēs joki,  humors, kāds stāsts, </a:t>
            </a:r>
            <a:r>
              <a:rPr lang="lv-LV" sz="3000" dirty="0" err="1">
                <a:latin typeface="Times New Roman" panose="02020603050405020304" pitchFamily="18" charset="0"/>
                <a:cs typeface="Times New Roman" panose="02020603050405020304" pitchFamily="18" charset="0"/>
              </a:rPr>
              <a:t>pastāsts</a:t>
            </a:r>
            <a:r>
              <a:rPr lang="lv-LV" sz="3000" dirty="0">
                <a:latin typeface="Times New Roman" panose="02020603050405020304" pitchFamily="18" charset="0"/>
                <a:cs typeface="Times New Roman" panose="02020603050405020304" pitchFamily="18" charset="0"/>
              </a:rPr>
              <a:t>. Humors palīdz noņemt  fizisko, garīgo sasprindzinājumu, rada </a:t>
            </a:r>
            <a:r>
              <a:rPr lang="lv-LV" sz="3000" dirty="0" err="1">
                <a:latin typeface="Times New Roman" panose="02020603050405020304" pitchFamily="18" charset="0"/>
                <a:cs typeface="Times New Roman" panose="02020603050405020304" pitchFamily="18" charset="0"/>
              </a:rPr>
              <a:t>pozītīvas</a:t>
            </a:r>
            <a:r>
              <a:rPr lang="lv-LV" sz="3000" dirty="0">
                <a:latin typeface="Times New Roman" panose="02020603050405020304" pitchFamily="18" charset="0"/>
                <a:cs typeface="Times New Roman" panose="02020603050405020304" pitchFamily="18" charset="0"/>
              </a:rPr>
              <a:t> emocijas. Bet jokiem jābūt vietā, un taktiskiem.</a:t>
            </a:r>
          </a:p>
          <a:p>
            <a:pPr lvl="0">
              <a:buSzPct val="45000"/>
              <a:buFont typeface="StarSymbol"/>
              <a:buChar char="●"/>
            </a:pPr>
            <a:r>
              <a:rPr lang="lv-LV" sz="3000" dirty="0">
                <a:latin typeface="Times New Roman" panose="02020603050405020304" pitchFamily="18" charset="0"/>
                <a:cs typeface="Times New Roman" panose="02020603050405020304" pitchFamily="18" charset="0"/>
              </a:rPr>
              <a:t> Jautājumi- atbildes arī atjauno interesi.</a:t>
            </a:r>
          </a:p>
          <a:p>
            <a:endParaRPr lang="lv-LV" dirty="0"/>
          </a:p>
        </p:txBody>
      </p:sp>
    </p:spTree>
    <p:extLst>
      <p:ext uri="{BB962C8B-B14F-4D97-AF65-F5344CB8AC3E}">
        <p14:creationId xmlns:p14="http://schemas.microsoft.com/office/powerpoint/2010/main" val="238618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DD09CBB-B3D9-EA80-8865-69CFC9F33E05}"/>
              </a:ext>
            </a:extLst>
          </p:cNvPr>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Vēl daži padomi no www.thetoourguidebook.com</a:t>
            </a:r>
          </a:p>
        </p:txBody>
      </p:sp>
      <p:sp>
        <p:nvSpPr>
          <p:cNvPr id="3" name="Satura vietturis 2">
            <a:extLst>
              <a:ext uri="{FF2B5EF4-FFF2-40B4-BE49-F238E27FC236}">
                <a16:creationId xmlns:a16="http://schemas.microsoft.com/office/drawing/2014/main" id="{B9BEE28B-C292-7571-8EBC-4FEC5CA2BF53}"/>
              </a:ext>
            </a:extLst>
          </p:cNvPr>
          <p:cNvSpPr>
            <a:spLocks noGrp="1"/>
          </p:cNvSpPr>
          <p:nvPr>
            <p:ph idx="1"/>
          </p:nvPr>
        </p:nvSpPr>
        <p:spPr/>
        <p:txBody>
          <a:bodyPr>
            <a:normAutofit/>
          </a:bodyPr>
          <a:lstStyle/>
          <a:p>
            <a:r>
              <a:rPr lang="lv-LV" sz="2800" dirty="0">
                <a:latin typeface="Times New Roman" panose="02020603050405020304" pitchFamily="18" charset="0"/>
                <a:cs typeface="Times New Roman" panose="02020603050405020304" pitchFamily="18" charset="0"/>
              </a:rPr>
              <a:t>Nekad nesakiet, ka tā ir jūsu pirmā reize! </a:t>
            </a:r>
          </a:p>
          <a:p>
            <a:r>
              <a:rPr lang="lv-LV" sz="2800" dirty="0">
                <a:latin typeface="Times New Roman" panose="02020603050405020304" pitchFamily="18" charset="0"/>
                <a:cs typeface="Times New Roman" panose="02020603050405020304" pitchFamily="18" charset="0"/>
              </a:rPr>
              <a:t>Vienmēr apstājieties pie luksofora, lai grupa nesadalītos. </a:t>
            </a:r>
          </a:p>
          <a:p>
            <a:r>
              <a:rPr lang="lv-LV" sz="2800" dirty="0">
                <a:latin typeface="Times New Roman" panose="02020603050405020304" pitchFamily="18" charset="0"/>
                <a:cs typeface="Times New Roman" panose="02020603050405020304" pitchFamily="18" charset="0"/>
              </a:rPr>
              <a:t>Ja cilvēki </a:t>
            </a:r>
            <a:r>
              <a:rPr lang="lv-LV" sz="2800" dirty="0" err="1">
                <a:latin typeface="Times New Roman" panose="02020603050405020304" pitchFamily="18" charset="0"/>
                <a:cs typeface="Times New Roman" panose="02020603050405020304" pitchFamily="18" charset="0"/>
              </a:rPr>
              <a:t>apmaldās</a:t>
            </a:r>
            <a:r>
              <a:rPr lang="lv-LV" sz="2800" dirty="0">
                <a:latin typeface="Times New Roman" panose="02020603050405020304" pitchFamily="18" charset="0"/>
                <a:cs typeface="Times New Roman" panose="02020603050405020304" pitchFamily="18" charset="0"/>
              </a:rPr>
              <a:t>, izveidojiet tikšanās vietu – autobusa stāvlaukums. </a:t>
            </a:r>
          </a:p>
          <a:p>
            <a:r>
              <a:rPr lang="lv-LV" sz="2800" dirty="0">
                <a:latin typeface="Times New Roman" panose="02020603050405020304" pitchFamily="18" charset="0"/>
                <a:cs typeface="Times New Roman" panose="02020603050405020304" pitchFamily="18" charset="0"/>
              </a:rPr>
              <a:t>Runājot, nekad nestāviet ar muguru pret sauli. </a:t>
            </a:r>
          </a:p>
          <a:p>
            <a:r>
              <a:rPr lang="lv-LV" sz="2800" dirty="0">
                <a:latin typeface="Times New Roman" panose="02020603050405020304" pitchFamily="18" charset="0"/>
                <a:cs typeface="Times New Roman" panose="02020603050405020304" pitchFamily="18" charset="0"/>
              </a:rPr>
              <a:t>Ja esat aizmirsis materiālu: viesiem nav ne jausmas, ko gribējāt teikt :)</a:t>
            </a:r>
          </a:p>
        </p:txBody>
      </p:sp>
    </p:spTree>
    <p:extLst>
      <p:ext uri="{BB962C8B-B14F-4D97-AF65-F5344CB8AC3E}">
        <p14:creationId xmlns:p14="http://schemas.microsoft.com/office/powerpoint/2010/main" val="317816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Dažādi</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a:xfrm>
            <a:off x="677334" y="2152200"/>
            <a:ext cx="8596668" cy="3880773"/>
          </a:xfrm>
        </p:spPr>
        <p:txBody>
          <a:bodyPr>
            <a:normAutofit fontScale="70000" lnSpcReduction="20000"/>
          </a:bodyPr>
          <a:lstStyle/>
          <a:p>
            <a:pPr lvl="0">
              <a:buSzPct val="45000"/>
              <a:buFont typeface="StarSymbol"/>
              <a:buChar char="●"/>
            </a:pPr>
            <a:r>
              <a:rPr lang="en-US" sz="3200" b="1" dirty="0">
                <a:latin typeface="Times New Roman" panose="02020603050405020304" pitchFamily="18" charset="0"/>
                <a:cs typeface="Times New Roman" panose="02020603050405020304" pitchFamily="18" charset="0"/>
              </a:rPr>
              <a:t>Info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Ventspils</a:t>
            </a:r>
            <a:r>
              <a:rPr lang="en-US" sz="3200" dirty="0">
                <a:latin typeface="Times New Roman" panose="02020603050405020304" pitchFamily="18" charset="0"/>
                <a:cs typeface="Times New Roman" panose="02020603050405020304" pitchFamily="18" charset="0"/>
              </a:rPr>
              <a:t> 700, </a:t>
            </a:r>
            <a:r>
              <a:rPr lang="lv-LV" sz="3200" dirty="0">
                <a:latin typeface="Times New Roman" panose="02020603050405020304" pitchFamily="18" charset="0"/>
                <a:cs typeface="Times New Roman" panose="02020603050405020304" pitchFamily="18" charset="0"/>
              </a:rPr>
              <a:t>Muzeja raksti, </a:t>
            </a:r>
            <a:r>
              <a:rPr lang="lv-LV" sz="3200" dirty="0" err="1">
                <a:latin typeface="Times New Roman" panose="02020603050405020304" pitchFamily="18" charset="0"/>
                <a:cs typeface="Times New Roman" panose="02020603050405020304" pitchFamily="18" charset="0"/>
              </a:rPr>
              <a:t>I.Štrumfas</a:t>
            </a:r>
            <a:r>
              <a:rPr lang="lv-LV" sz="3200" dirty="0">
                <a:latin typeface="Times New Roman" panose="02020603050405020304" pitchFamily="18" charset="0"/>
                <a:cs typeface="Times New Roman" panose="02020603050405020304" pitchFamily="18" charset="0"/>
              </a:rPr>
              <a:t> Ventspils grāmatas, </a:t>
            </a:r>
            <a:r>
              <a:rPr lang="en-US" sz="3200" dirty="0" err="1">
                <a:latin typeface="Times New Roman" panose="02020603050405020304" pitchFamily="18" charset="0"/>
                <a:cs typeface="Times New Roman" panose="02020603050405020304" pitchFamily="18" charset="0"/>
              </a:rPr>
              <a:t>Arhīvi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arhitektūras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žurnāli</a:t>
            </a:r>
            <a:r>
              <a:rPr lang="lv-LV" sz="3200" dirty="0">
                <a:latin typeface="Times New Roman" panose="02020603050405020304" pitchFamily="18" charset="0"/>
                <a:cs typeface="Times New Roman" panose="02020603050405020304" pitchFamily="18" charset="0"/>
              </a:rPr>
              <a:t>, bibliotēkas novadpētniecības nodaļa, Rakstnieku mājas izdevumi, literatūra par Ventspili,  Ventspils himna</a:t>
            </a:r>
            <a:endParaRPr lang="ru-RU" sz="3200" dirty="0">
              <a:latin typeface="Times New Roman" panose="02020603050405020304" pitchFamily="18" charset="0"/>
              <a:cs typeface="Times New Roman" panose="02020603050405020304" pitchFamily="18" charset="0"/>
            </a:endParaRPr>
          </a:p>
          <a:p>
            <a:pPr>
              <a:buSzPct val="45000"/>
              <a:buFont typeface="StarSymbol"/>
              <a:buChar char="●"/>
            </a:pPr>
            <a:r>
              <a:rPr lang="lv-LV" sz="3200" dirty="0">
                <a:latin typeface="Times New Roman" panose="02020603050405020304" pitchFamily="18" charset="0"/>
                <a:cs typeface="Times New Roman" panose="02020603050405020304" pitchFamily="18" charset="0"/>
              </a:rPr>
              <a:t>Pārdomām skats uz citiem gidiem (labi un slikti piemēri)- filmas, piemēram,  par gidu Grieķijā- </a:t>
            </a:r>
            <a:r>
              <a:rPr lang="lv-LV" sz="3200" dirty="0" err="1">
                <a:latin typeface="Times New Roman" panose="02020603050405020304" pitchFamily="18" charset="0"/>
                <a:cs typeface="Times New Roman" panose="02020603050405020304" pitchFamily="18" charset="0"/>
              </a:rPr>
              <a:t>My</a:t>
            </a:r>
            <a:r>
              <a:rPr lang="lv-LV"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Life</a:t>
            </a:r>
            <a:r>
              <a:rPr lang="lv-LV"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in</a:t>
            </a:r>
            <a:r>
              <a:rPr lang="lv-LV"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Ruins</a:t>
            </a:r>
            <a:r>
              <a:rPr lang="lv-LV" sz="3200" dirty="0">
                <a:latin typeface="Times New Roman" panose="02020603050405020304" pitchFamily="18" charset="0"/>
                <a:cs typeface="Times New Roman" panose="02020603050405020304" pitchFamily="18" charset="0"/>
              </a:rPr>
              <a:t> vai </a:t>
            </a:r>
            <a:r>
              <a:rPr lang="ru-RU" sz="3200" dirty="0">
                <a:latin typeface="Times New Roman" panose="02020603050405020304" pitchFamily="18" charset="0"/>
                <a:cs typeface="Times New Roman" panose="02020603050405020304" pitchFamily="18" charset="0"/>
              </a:rPr>
              <a:t>Мое большое греческое лето, Петербург. Только по любви</a:t>
            </a:r>
            <a:r>
              <a:rPr lang="lv-LV"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Аничков мост</a:t>
            </a:r>
            <a:r>
              <a:rPr lang="lv-LV" sz="3200" dirty="0">
                <a:latin typeface="Times New Roman" panose="02020603050405020304" pitchFamily="18" charset="0"/>
                <a:cs typeface="Times New Roman" panose="02020603050405020304" pitchFamily="18" charset="0"/>
              </a:rPr>
              <a:t> 5.)</a:t>
            </a:r>
            <a:r>
              <a:rPr lang="ru-RU"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Youtube</a:t>
            </a:r>
            <a:r>
              <a:rPr lang="lv-LV"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Эрвин </a:t>
            </a:r>
            <a:r>
              <a:rPr lang="ru-RU" sz="2300" dirty="0" err="1">
                <a:latin typeface="Times New Roman" panose="02020603050405020304" pitchFamily="18" charset="0"/>
                <a:cs typeface="Times New Roman" panose="02020603050405020304" pitchFamily="18" charset="0"/>
              </a:rPr>
              <a:t>Миден</a:t>
            </a:r>
            <a:r>
              <a:rPr lang="ru-RU" sz="2300" dirty="0">
                <a:latin typeface="Times New Roman" panose="02020603050405020304" pitchFamily="18" charset="0"/>
                <a:cs typeface="Times New Roman" panose="02020603050405020304" pitchFamily="18" charset="0"/>
              </a:rPr>
              <a:t> –</a:t>
            </a:r>
            <a:r>
              <a:rPr lang="lv-LV" sz="2300" dirty="0">
                <a:latin typeface="Times New Roman" panose="02020603050405020304" pitchFamily="18" charset="0"/>
                <a:cs typeface="Times New Roman" panose="02020603050405020304" pitchFamily="18" charset="0"/>
              </a:rPr>
              <a:t> </a:t>
            </a:r>
            <a:r>
              <a:rPr lang="lv-LV" sz="2300" dirty="0" err="1">
                <a:latin typeface="Times New Roman" panose="02020603050405020304" pitchFamily="18" charset="0"/>
                <a:cs typeface="Times New Roman" panose="02020603050405020304" pitchFamily="18" charset="0"/>
              </a:rPr>
              <a:t>Čerņigovas</a:t>
            </a:r>
            <a:r>
              <a:rPr lang="lv-LV" sz="2300" dirty="0">
                <a:latin typeface="Times New Roman" panose="02020603050405020304" pitchFamily="18" charset="0"/>
                <a:cs typeface="Times New Roman" panose="02020603050405020304" pitchFamily="18" charset="0"/>
              </a:rPr>
              <a:t> gids</a:t>
            </a:r>
            <a:r>
              <a:rPr lang="ru-RU" sz="2300" dirty="0">
                <a:latin typeface="Times New Roman" panose="02020603050405020304" pitchFamily="18" charset="0"/>
                <a:cs typeface="Times New Roman" panose="02020603050405020304" pitchFamily="18" charset="0"/>
              </a:rPr>
              <a:t> </a:t>
            </a:r>
            <a:r>
              <a:rPr lang="lv-LV" sz="2300" dirty="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Профессия- экскурсовод</a:t>
            </a:r>
            <a:r>
              <a:rPr lang="lv-LV" sz="2300" dirty="0">
                <a:latin typeface="Times New Roman" panose="02020603050405020304" pitchFamily="18" charset="0"/>
                <a:cs typeface="Times New Roman" panose="02020603050405020304" pitchFamily="18" charset="0"/>
              </a:rPr>
              <a:t> u.c. </a:t>
            </a:r>
            <a:r>
              <a:rPr lang="lv-LV" sz="2300" dirty="0" err="1">
                <a:latin typeface="Times New Roman" panose="02020603050405020304" pitchFamily="18" charset="0"/>
                <a:cs typeface="Times New Roman" panose="02020603050405020304" pitchFamily="18" charset="0"/>
              </a:rPr>
              <a:t>Nick</a:t>
            </a:r>
            <a:r>
              <a:rPr lang="lv-LV" sz="2300" dirty="0">
                <a:latin typeface="Times New Roman" panose="02020603050405020304" pitchFamily="18" charset="0"/>
                <a:cs typeface="Times New Roman" panose="02020603050405020304" pitchFamily="18" charset="0"/>
              </a:rPr>
              <a:t> </a:t>
            </a:r>
            <a:r>
              <a:rPr lang="lv-LV" sz="2300" dirty="0" err="1">
                <a:latin typeface="Times New Roman" panose="02020603050405020304" pitchFamily="18" charset="0"/>
                <a:cs typeface="Times New Roman" panose="02020603050405020304" pitchFamily="18" charset="0"/>
              </a:rPr>
              <a:t>Manning</a:t>
            </a:r>
            <a:r>
              <a:rPr lang="lv-LV" sz="2300" dirty="0">
                <a:latin typeface="Times New Roman" panose="02020603050405020304" pitchFamily="18" charset="0"/>
                <a:cs typeface="Times New Roman" panose="02020603050405020304" pitchFamily="18" charset="0"/>
              </a:rPr>
              <a:t> </a:t>
            </a:r>
            <a:r>
              <a:rPr lang="lv-LV" sz="2300" dirty="0" err="1">
                <a:latin typeface="Times New Roman" panose="02020603050405020304" pitchFamily="18" charset="0"/>
                <a:cs typeface="Times New Roman" panose="02020603050405020304" pitchFamily="18" charset="0"/>
              </a:rPr>
              <a:t>Author</a:t>
            </a:r>
            <a:r>
              <a:rPr lang="lv-LV" sz="2300" dirty="0">
                <a:latin typeface="Times New Roman" panose="02020603050405020304" pitchFamily="18" charset="0"/>
                <a:cs typeface="Times New Roman" panose="02020603050405020304" pitchFamily="18" charset="0"/>
              </a:rPr>
              <a:t>  (12 padomi  ekskursijai kājām) </a:t>
            </a:r>
            <a:endParaRPr lang="ru-RU" sz="23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b="1" dirty="0">
                <a:latin typeface="Times New Roman" panose="02020603050405020304" pitchFamily="18" charset="0"/>
                <a:cs typeface="Times New Roman" panose="02020603050405020304" pitchFamily="18" charset="0"/>
              </a:rPr>
              <a:t>21.februāris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Starptautiskā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gidu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Pasaules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tūristu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gidu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asociāciju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federācija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Mērķis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pievērst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varas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iestāžu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sabiedr</a:t>
            </a:r>
            <a:r>
              <a:rPr lang="lv-LV" sz="3200" dirty="0">
                <a:latin typeface="Times New Roman" panose="02020603050405020304" pitchFamily="18" charset="0"/>
                <a:cs typeface="Times New Roman" panose="02020603050405020304" pitchFamily="18" charset="0"/>
              </a:rPr>
              <a:t>ī</a:t>
            </a:r>
            <a:r>
              <a:rPr lang="en-US" sz="3200" dirty="0">
                <a:latin typeface="Times New Roman" panose="02020603050405020304" pitchFamily="18" charset="0"/>
                <a:cs typeface="Times New Roman" panose="02020603050405020304" pitchFamily="18" charset="0"/>
              </a:rPr>
              <a:t>bas </a:t>
            </a:r>
            <a:r>
              <a:rPr lang="en-US" sz="3200" dirty="0" err="1">
                <a:latin typeface="Times New Roman" panose="02020603050405020304" pitchFamily="18" charset="0"/>
                <a:cs typeface="Times New Roman" panose="02020603050405020304" pitchFamily="18" charset="0"/>
              </a:rPr>
              <a:t>uzmanību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profesionālo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gidu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nozīmei</a:t>
            </a:r>
            <a:r>
              <a:rPr lang="en-US" sz="3200" dirty="0">
                <a:latin typeface="Times New Roman" panose="02020603050405020304" pitchFamily="18" charset="0"/>
                <a:cs typeface="Times New Roman" panose="02020603050405020304" pitchFamily="18" charset="0"/>
              </a:rPr>
              <a:t> un </a:t>
            </a:r>
            <a:r>
              <a:rPr lang="en-US" sz="3200" dirty="0" err="1">
                <a:latin typeface="Times New Roman" panose="02020603050405020304" pitchFamily="18" charset="0"/>
                <a:cs typeface="Times New Roman" panose="02020603050405020304" pitchFamily="18" charset="0"/>
              </a:rPr>
              <a:t>kvalitātei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prezentācijas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pārsteigumi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bezmaksas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ekskursijas,apsveikumi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utt</a:t>
            </a:r>
            <a:r>
              <a:rPr lang="en-US" sz="32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363100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dirty="0"/>
              <a:t> </a:t>
            </a:r>
            <a:r>
              <a:rPr lang="en-US" b="1" i="1" dirty="0" err="1">
                <a:latin typeface="Times New Roman" panose="02020603050405020304" pitchFamily="18" charset="0"/>
                <a:cs typeface="Times New Roman" panose="02020603050405020304" pitchFamily="18" charset="0"/>
              </a:rPr>
              <a:t>Ekskursijas</a:t>
            </a:r>
            <a:r>
              <a:rPr lang="en-US" b="1" i="1" dirty="0">
                <a:latin typeface="Times New Roman" panose="02020603050405020304" pitchFamily="18" charset="0"/>
                <a:cs typeface="Times New Roman" panose="02020603050405020304" pitchFamily="18" charset="0"/>
              </a:rPr>
              <a:t> </a:t>
            </a:r>
            <a:r>
              <a:rPr lang="lv-LV" b="1" i="1" dirty="0">
                <a:latin typeface="Times New Roman" panose="02020603050405020304" pitchFamily="18" charset="0"/>
                <a:cs typeface="Times New Roman" panose="02020603050405020304" pitchFamily="18" charset="0"/>
              </a:rPr>
              <a:t>plānošana </a:t>
            </a:r>
            <a:br>
              <a:rPr lang="lv-LV" b="1" i="1" dirty="0">
                <a:latin typeface="Times New Roman" panose="02020603050405020304" pitchFamily="18" charset="0"/>
                <a:cs typeface="Times New Roman" panose="02020603050405020304" pitchFamily="18" charset="0"/>
              </a:rPr>
            </a:br>
            <a:r>
              <a:rPr lang="lv-LV" b="1" i="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maršruta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izveid</a:t>
            </a:r>
            <a:r>
              <a:rPr lang="lv-LV" b="1" i="1" dirty="0">
                <a:latin typeface="Times New Roman" panose="02020603050405020304" pitchFamily="18" charset="0"/>
                <a:cs typeface="Times New Roman" panose="02020603050405020304" pitchFamily="18" charset="0"/>
              </a:rPr>
              <a:t>e)</a:t>
            </a:r>
            <a:br>
              <a:rPr lang="lv-LV" b="1" i="1" dirty="0">
                <a:latin typeface="Times New Roman" panose="02020603050405020304" pitchFamily="18" charset="0"/>
                <a:cs typeface="Times New Roman" panose="02020603050405020304" pitchFamily="18" charset="0"/>
              </a:rPr>
            </a:b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lvl="0">
              <a:buSzPct val="45000"/>
              <a:buFont typeface="StarSymbol"/>
              <a:buChar char="●"/>
            </a:pPr>
            <a:r>
              <a:rPr lang="en-US" sz="3600" dirty="0" err="1">
                <a:latin typeface="Times New Roman" panose="02020603050405020304" pitchFamily="18" charset="0"/>
                <a:cs typeface="Times New Roman" panose="02020603050405020304" pitchFamily="18" charset="0"/>
              </a:rPr>
              <a:t>Objektu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izvēle</a:t>
            </a:r>
            <a:endParaRPr lang="en-US" sz="36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600" dirty="0" err="1">
                <a:latin typeface="Times New Roman" panose="02020603050405020304" pitchFamily="18" charset="0"/>
                <a:cs typeface="Times New Roman" panose="02020603050405020304" pitchFamily="18" charset="0"/>
              </a:rPr>
              <a:t>Darbs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informāciju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tēmas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izvēle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individuālais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teksts</a:t>
            </a:r>
            <a:r>
              <a:rPr lang="en-US" sz="3600" dirty="0">
                <a:latin typeface="Times New Roman" panose="02020603050405020304" pitchFamily="18" charset="0"/>
                <a:cs typeface="Times New Roman" panose="02020603050405020304" pitchFamily="18" charset="0"/>
              </a:rPr>
              <a:t>)</a:t>
            </a:r>
          </a:p>
          <a:p>
            <a:pPr lvl="0">
              <a:buSzPct val="45000"/>
              <a:buFont typeface="StarSymbol"/>
              <a:buChar char="●"/>
            </a:pPr>
            <a:r>
              <a:rPr lang="en-US" sz="3600" dirty="0" err="1">
                <a:latin typeface="Times New Roman" panose="02020603050405020304" pitchFamily="18" charset="0"/>
                <a:cs typeface="Times New Roman" panose="02020603050405020304" pitchFamily="18" charset="0"/>
              </a:rPr>
              <a:t>Ekskursijas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plāna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veidošana</a:t>
            </a:r>
            <a:endParaRPr lang="ru-RU" sz="3600" dirty="0">
              <a:latin typeface="Times New Roman" panose="02020603050405020304" pitchFamily="18" charset="0"/>
              <a:cs typeface="Times New Roman" panose="02020603050405020304" pitchFamily="18" charset="0"/>
            </a:endParaRPr>
          </a:p>
          <a:p>
            <a:pPr lvl="0">
              <a:buSzPct val="45000"/>
              <a:buFont typeface="StarSymbol"/>
              <a:buChar char="●"/>
            </a:pPr>
            <a:r>
              <a:rPr lang="lv-LV" sz="3600" dirty="0">
                <a:latin typeface="Times New Roman" panose="02020603050405020304" pitchFamily="18" charset="0"/>
                <a:cs typeface="Times New Roman" panose="02020603050405020304" pitchFamily="18" charset="0"/>
              </a:rPr>
              <a:t>Pirmie tūristi- radi, draugi…  </a:t>
            </a:r>
            <a:endParaRPr lang="en-US" sz="3600" dirty="0">
              <a:latin typeface="Times New Roman" panose="02020603050405020304" pitchFamily="18" charset="0"/>
              <a:cs typeface="Times New Roman" panose="02020603050405020304" pitchFamily="18" charset="0"/>
            </a:endParaRPr>
          </a:p>
          <a:p>
            <a:endParaRPr lang="lv-LV" dirty="0"/>
          </a:p>
        </p:txBody>
      </p:sp>
      <p:pic>
        <p:nvPicPr>
          <p:cNvPr id="9" name="Attēls 8">
            <a:extLst>
              <a:ext uri="{FF2B5EF4-FFF2-40B4-BE49-F238E27FC236}">
                <a16:creationId xmlns:a16="http://schemas.microsoft.com/office/drawing/2014/main" id="{982E6C8C-7578-4AB2-B1FC-973C0696A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547" y="4588778"/>
            <a:ext cx="1277759" cy="962019"/>
          </a:xfrm>
          <a:prstGeom prst="rect">
            <a:avLst/>
          </a:prstGeom>
        </p:spPr>
      </p:pic>
    </p:spTree>
    <p:extLst>
      <p:ext uri="{BB962C8B-B14F-4D97-AF65-F5344CB8AC3E}">
        <p14:creationId xmlns:p14="http://schemas.microsoft.com/office/powerpoint/2010/main" val="487075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descr="Saist&amp;imacr;ts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386993" y="191112"/>
            <a:ext cx="5274310" cy="3549695"/>
          </a:xfrm>
          <a:prstGeom prst="rect">
            <a:avLst/>
          </a:prstGeom>
          <a:noFill/>
          <a:ln>
            <a:noFill/>
          </a:ln>
        </p:spPr>
      </p:pic>
      <p:pic>
        <p:nvPicPr>
          <p:cNvPr id="6" name="Attēls 5" descr="Saist&amp;imacr;ts att&amp;emacr;ls"/>
          <p:cNvPicPr/>
          <p:nvPr/>
        </p:nvPicPr>
        <p:blipFill>
          <a:blip r:embed="rId3">
            <a:extLst>
              <a:ext uri="{28A0092B-C50C-407E-A947-70E740481C1C}">
                <a14:useLocalDpi xmlns:a14="http://schemas.microsoft.com/office/drawing/2010/main" val="0"/>
              </a:ext>
            </a:extLst>
          </a:blip>
          <a:srcRect/>
          <a:stretch>
            <a:fillRect/>
          </a:stretch>
        </p:blipFill>
        <p:spPr bwMode="auto">
          <a:xfrm>
            <a:off x="599582" y="3528150"/>
            <a:ext cx="4849132" cy="3188381"/>
          </a:xfrm>
          <a:prstGeom prst="rect">
            <a:avLst/>
          </a:prstGeom>
          <a:noFill/>
          <a:ln>
            <a:noFill/>
          </a:ln>
        </p:spPr>
      </p:pic>
      <p:pic>
        <p:nvPicPr>
          <p:cNvPr id="8" name="Attēls 7" descr="Saist&amp;imacr;ts att&amp;emacr;ls"/>
          <p:cNvPicPr/>
          <p:nvPr/>
        </p:nvPicPr>
        <p:blipFill>
          <a:blip r:embed="rId4">
            <a:extLst>
              <a:ext uri="{28A0092B-C50C-407E-A947-70E740481C1C}">
                <a14:useLocalDpi xmlns:a14="http://schemas.microsoft.com/office/drawing/2010/main" val="0"/>
              </a:ext>
            </a:extLst>
          </a:blip>
          <a:srcRect/>
          <a:stretch>
            <a:fillRect/>
          </a:stretch>
        </p:blipFill>
        <p:spPr bwMode="auto">
          <a:xfrm>
            <a:off x="6040192" y="587829"/>
            <a:ext cx="4661650" cy="5342708"/>
          </a:xfrm>
          <a:prstGeom prst="rect">
            <a:avLst/>
          </a:prstGeom>
          <a:noFill/>
          <a:ln>
            <a:noFill/>
          </a:ln>
        </p:spPr>
      </p:pic>
    </p:spTree>
    <p:extLst>
      <p:ext uri="{BB962C8B-B14F-4D97-AF65-F5344CB8AC3E}">
        <p14:creationId xmlns:p14="http://schemas.microsoft.com/office/powerpoint/2010/main" val="335786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tura vietturis 7"/>
          <p:cNvPicPr>
            <a:picLocks noChangeAspect="1"/>
          </p:cNvPicPr>
          <p:nvPr/>
        </p:nvPicPr>
        <p:blipFill>
          <a:blip r:embed="rId2"/>
          <a:stretch>
            <a:fillRect/>
          </a:stretch>
        </p:blipFill>
        <p:spPr>
          <a:xfrm>
            <a:off x="809407" y="39189"/>
            <a:ext cx="4633520" cy="3060770"/>
          </a:xfrm>
          <a:prstGeom prst="rect">
            <a:avLst/>
          </a:prstGeom>
        </p:spPr>
      </p:pic>
      <p:pic>
        <p:nvPicPr>
          <p:cNvPr id="3" name="Attēls 2"/>
          <p:cNvPicPr>
            <a:picLocks noChangeAspect="1"/>
          </p:cNvPicPr>
          <p:nvPr/>
        </p:nvPicPr>
        <p:blipFill>
          <a:blip r:embed="rId3"/>
          <a:stretch>
            <a:fillRect/>
          </a:stretch>
        </p:blipFill>
        <p:spPr>
          <a:xfrm>
            <a:off x="5691123" y="0"/>
            <a:ext cx="4927675" cy="3553097"/>
          </a:xfrm>
          <a:prstGeom prst="rect">
            <a:avLst/>
          </a:prstGeom>
        </p:spPr>
      </p:pic>
      <p:pic>
        <p:nvPicPr>
          <p:cNvPr id="4" name="Attēls 3" descr="Att&amp;emacr;lu rezult&amp;amacr;ti vaic&amp;amacr;jumam “excursions guide foto”"/>
          <p:cNvPicPr/>
          <p:nvPr/>
        </p:nvPicPr>
        <p:blipFill>
          <a:blip r:embed="rId4">
            <a:extLst>
              <a:ext uri="{28A0092B-C50C-407E-A947-70E740481C1C}">
                <a14:useLocalDpi xmlns:a14="http://schemas.microsoft.com/office/drawing/2010/main" val="0"/>
              </a:ext>
            </a:extLst>
          </a:blip>
          <a:srcRect/>
          <a:stretch>
            <a:fillRect/>
          </a:stretch>
        </p:blipFill>
        <p:spPr bwMode="auto">
          <a:xfrm>
            <a:off x="352150" y="3250567"/>
            <a:ext cx="5090777" cy="3385366"/>
          </a:xfrm>
          <a:prstGeom prst="rect">
            <a:avLst/>
          </a:prstGeom>
          <a:noFill/>
          <a:ln>
            <a:noFill/>
          </a:ln>
        </p:spPr>
      </p:pic>
      <p:pic>
        <p:nvPicPr>
          <p:cNvPr id="5" name="Attēls 4" descr="Att&amp;emacr;lu rezult&amp;amacr;ti vaic&amp;amacr;jumam “excursions guide foto”"/>
          <p:cNvPicPr/>
          <p:nvPr/>
        </p:nvPicPr>
        <p:blipFill>
          <a:blip r:embed="rId5">
            <a:extLst>
              <a:ext uri="{28A0092B-C50C-407E-A947-70E740481C1C}">
                <a14:useLocalDpi xmlns:a14="http://schemas.microsoft.com/office/drawing/2010/main" val="0"/>
              </a:ext>
            </a:extLst>
          </a:blip>
          <a:srcRect/>
          <a:stretch>
            <a:fillRect/>
          </a:stretch>
        </p:blipFill>
        <p:spPr bwMode="auto">
          <a:xfrm>
            <a:off x="5652718" y="3422469"/>
            <a:ext cx="4966080" cy="3213464"/>
          </a:xfrm>
          <a:prstGeom prst="rect">
            <a:avLst/>
          </a:prstGeom>
          <a:noFill/>
          <a:ln>
            <a:noFill/>
          </a:ln>
        </p:spPr>
      </p:pic>
    </p:spTree>
    <p:extLst>
      <p:ext uri="{BB962C8B-B14F-4D97-AF65-F5344CB8AC3E}">
        <p14:creationId xmlns:p14="http://schemas.microsoft.com/office/powerpoint/2010/main" val="124447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59" y="470263"/>
            <a:ext cx="10456903" cy="6087292"/>
          </a:xfrm>
          <a:prstGeom prst="rect">
            <a:avLst/>
          </a:prstGeom>
        </p:spPr>
      </p:pic>
    </p:spTree>
    <p:extLst>
      <p:ext uri="{BB962C8B-B14F-4D97-AF65-F5344CB8AC3E}">
        <p14:creationId xmlns:p14="http://schemas.microsoft.com/office/powerpoint/2010/main" val="328066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descr="Lietot&amp;amacr;ja Fedor Sokolov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5953851" y="765720"/>
            <a:ext cx="5274310" cy="5274310"/>
          </a:xfrm>
          <a:prstGeom prst="rect">
            <a:avLst/>
          </a:prstGeom>
          <a:noFill/>
          <a:ln>
            <a:noFill/>
          </a:ln>
        </p:spPr>
      </p:pic>
      <p:pic>
        <p:nvPicPr>
          <p:cNvPr id="3" name="Attēls 2" descr="Lietot&amp;amacr;ja &amp;Tcy;&amp;acy;&amp;tcy;&amp;softcy;&amp;yacy;&amp;ncy;&amp;acy; &amp;SHcy;&amp;vcy;&amp;iecy;&amp;dcy;&amp;ocy;&amp;vcy;&amp;acy; att&amp;emacr;ls."/>
          <p:cNvPicPr/>
          <p:nvPr/>
        </p:nvPicPr>
        <p:blipFill>
          <a:blip r:embed="rId3">
            <a:extLst>
              <a:ext uri="{28A0092B-C50C-407E-A947-70E740481C1C}">
                <a14:useLocalDpi xmlns:a14="http://schemas.microsoft.com/office/drawing/2010/main" val="0"/>
              </a:ext>
            </a:extLst>
          </a:blip>
          <a:srcRect/>
          <a:stretch>
            <a:fillRect/>
          </a:stretch>
        </p:blipFill>
        <p:spPr bwMode="auto">
          <a:xfrm>
            <a:off x="441325" y="1425167"/>
            <a:ext cx="5274310" cy="3955415"/>
          </a:xfrm>
          <a:prstGeom prst="rect">
            <a:avLst/>
          </a:prstGeom>
          <a:noFill/>
          <a:ln>
            <a:noFill/>
          </a:ln>
        </p:spPr>
      </p:pic>
    </p:spTree>
    <p:extLst>
      <p:ext uri="{BB962C8B-B14F-4D97-AF65-F5344CB8AC3E}">
        <p14:creationId xmlns:p14="http://schemas.microsoft.com/office/powerpoint/2010/main" val="837282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descr="Lietot&amp;amacr;ja Pavel Shibilov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3592286" y="222069"/>
            <a:ext cx="4754880" cy="6426925"/>
          </a:xfrm>
          <a:prstGeom prst="rect">
            <a:avLst/>
          </a:prstGeom>
          <a:noFill/>
          <a:ln>
            <a:noFill/>
          </a:ln>
        </p:spPr>
      </p:pic>
    </p:spTree>
    <p:extLst>
      <p:ext uri="{BB962C8B-B14F-4D97-AF65-F5344CB8AC3E}">
        <p14:creationId xmlns:p14="http://schemas.microsoft.com/office/powerpoint/2010/main" val="1615396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descr="Lietot&amp;amacr;ja Ilya Notkin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1930491" y="1489166"/>
            <a:ext cx="6665822" cy="4143828"/>
          </a:xfrm>
          <a:prstGeom prst="rect">
            <a:avLst/>
          </a:prstGeom>
          <a:noFill/>
          <a:ln>
            <a:noFill/>
          </a:ln>
        </p:spPr>
      </p:pic>
    </p:spTree>
    <p:extLst>
      <p:ext uri="{BB962C8B-B14F-4D97-AF65-F5344CB8AC3E}">
        <p14:creationId xmlns:p14="http://schemas.microsoft.com/office/powerpoint/2010/main" val="99175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descr="Lietot&amp;amacr;ja Zhanna Ovchinnikova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5708467" y="195943"/>
            <a:ext cx="4310743" cy="6662057"/>
          </a:xfrm>
          <a:prstGeom prst="rect">
            <a:avLst/>
          </a:prstGeom>
          <a:noFill/>
          <a:ln>
            <a:noFill/>
          </a:ln>
        </p:spPr>
      </p:pic>
      <p:pic>
        <p:nvPicPr>
          <p:cNvPr id="3" name="Attēls 2" descr="Lietot&amp;amacr;ja Anastasia Tarasenko att&amp;emacr;ls."/>
          <p:cNvPicPr/>
          <p:nvPr/>
        </p:nvPicPr>
        <p:blipFill>
          <a:blip r:embed="rId3">
            <a:extLst>
              <a:ext uri="{28A0092B-C50C-407E-A947-70E740481C1C}">
                <a14:useLocalDpi xmlns:a14="http://schemas.microsoft.com/office/drawing/2010/main" val="0"/>
              </a:ext>
            </a:extLst>
          </a:blip>
          <a:srcRect/>
          <a:stretch>
            <a:fillRect/>
          </a:stretch>
        </p:blipFill>
        <p:spPr bwMode="auto">
          <a:xfrm>
            <a:off x="248193" y="130629"/>
            <a:ext cx="4911635" cy="6531428"/>
          </a:xfrm>
          <a:prstGeom prst="rect">
            <a:avLst/>
          </a:prstGeom>
          <a:noFill/>
          <a:ln>
            <a:noFill/>
          </a:ln>
        </p:spPr>
      </p:pic>
    </p:spTree>
    <p:extLst>
      <p:ext uri="{BB962C8B-B14F-4D97-AF65-F5344CB8AC3E}">
        <p14:creationId xmlns:p14="http://schemas.microsoft.com/office/powerpoint/2010/main" val="404432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descr="Lietot&amp;amacr;ja Galina Malareva att&amp;emacr;ls."/>
          <p:cNvPicPr/>
          <p:nvPr/>
        </p:nvPicPr>
        <p:blipFill>
          <a:blip r:embed="rId2">
            <a:extLst>
              <a:ext uri="{28A0092B-C50C-407E-A947-70E740481C1C}">
                <a14:useLocalDpi xmlns:a14="http://schemas.microsoft.com/office/drawing/2010/main" val="0"/>
              </a:ext>
            </a:extLst>
          </a:blip>
          <a:srcRect/>
          <a:stretch>
            <a:fillRect/>
          </a:stretch>
        </p:blipFill>
        <p:spPr bwMode="auto">
          <a:xfrm>
            <a:off x="1698171" y="783772"/>
            <a:ext cx="7034984" cy="4622936"/>
          </a:xfrm>
          <a:prstGeom prst="rect">
            <a:avLst/>
          </a:prstGeom>
          <a:noFill/>
          <a:ln>
            <a:noFill/>
          </a:ln>
        </p:spPr>
      </p:pic>
    </p:spTree>
    <p:extLst>
      <p:ext uri="{BB962C8B-B14F-4D97-AF65-F5344CB8AC3E}">
        <p14:creationId xmlns:p14="http://schemas.microsoft.com/office/powerpoint/2010/main" val="104772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1140823"/>
          </a:xfrm>
        </p:spPr>
        <p:txBody>
          <a:bodyPr>
            <a:normAutofit fontScale="90000"/>
          </a:bodyPr>
          <a:lstStyle/>
          <a:p>
            <a:pPr algn="ctr"/>
            <a:r>
              <a:rPr lang="lv-LV" sz="4000" b="1" i="1" dirty="0">
                <a:latin typeface="Times New Roman" panose="02020603050405020304" pitchFamily="18" charset="0"/>
                <a:cs typeface="Times New Roman" panose="02020603050405020304" pitchFamily="18" charset="0"/>
              </a:rPr>
              <a:t>Ekskursijas metodiskā izstrāde vai plāns</a:t>
            </a:r>
          </a:p>
        </p:txBody>
      </p:sp>
      <p:graphicFrame>
        <p:nvGraphicFramePr>
          <p:cNvPr id="5" name="Satura vietturis 4"/>
          <p:cNvGraphicFramePr>
            <a:graphicFrameLocks noGrp="1"/>
          </p:cNvGraphicFramePr>
          <p:nvPr>
            <p:ph idx="1"/>
          </p:nvPr>
        </p:nvGraphicFramePr>
        <p:xfrm>
          <a:off x="300446" y="1515293"/>
          <a:ext cx="10228218" cy="4373774"/>
        </p:xfrm>
        <a:graphic>
          <a:graphicData uri="http://schemas.openxmlformats.org/drawingml/2006/table">
            <a:tbl>
              <a:tblPr firstRow="1" firstCol="1" bandRow="1">
                <a:tableStyleId>{5C22544A-7EE6-4342-B048-85BDC9FD1C3A}</a:tableStyleId>
              </a:tblPr>
              <a:tblGrid>
                <a:gridCol w="516138">
                  <a:extLst>
                    <a:ext uri="{9D8B030D-6E8A-4147-A177-3AD203B41FA5}">
                      <a16:colId xmlns:a16="http://schemas.microsoft.com/office/drawing/2014/main" val="2932242058"/>
                    </a:ext>
                  </a:extLst>
                </a:gridCol>
                <a:gridCol w="2496386">
                  <a:extLst>
                    <a:ext uri="{9D8B030D-6E8A-4147-A177-3AD203B41FA5}">
                      <a16:colId xmlns:a16="http://schemas.microsoft.com/office/drawing/2014/main" val="4108348598"/>
                    </a:ext>
                  </a:extLst>
                </a:gridCol>
                <a:gridCol w="2101951">
                  <a:extLst>
                    <a:ext uri="{9D8B030D-6E8A-4147-A177-3AD203B41FA5}">
                      <a16:colId xmlns:a16="http://schemas.microsoft.com/office/drawing/2014/main" val="1868002202"/>
                    </a:ext>
                  </a:extLst>
                </a:gridCol>
                <a:gridCol w="1704581">
                  <a:extLst>
                    <a:ext uri="{9D8B030D-6E8A-4147-A177-3AD203B41FA5}">
                      <a16:colId xmlns:a16="http://schemas.microsoft.com/office/drawing/2014/main" val="1517543946"/>
                    </a:ext>
                  </a:extLst>
                </a:gridCol>
                <a:gridCol w="1704581">
                  <a:extLst>
                    <a:ext uri="{9D8B030D-6E8A-4147-A177-3AD203B41FA5}">
                      <a16:colId xmlns:a16="http://schemas.microsoft.com/office/drawing/2014/main" val="1216253367"/>
                    </a:ext>
                  </a:extLst>
                </a:gridCol>
                <a:gridCol w="1704581">
                  <a:extLst>
                    <a:ext uri="{9D8B030D-6E8A-4147-A177-3AD203B41FA5}">
                      <a16:colId xmlns:a16="http://schemas.microsoft.com/office/drawing/2014/main" val="3582926936"/>
                    </a:ext>
                  </a:extLst>
                </a:gridCol>
              </a:tblGrid>
              <a:tr h="194911">
                <a:tc>
                  <a:txBody>
                    <a:bodyPr/>
                    <a:lstStyle/>
                    <a:p>
                      <a:pPr>
                        <a:lnSpc>
                          <a:spcPct val="107000"/>
                        </a:lnSpc>
                        <a:spcAft>
                          <a:spcPts val="0"/>
                        </a:spcAft>
                      </a:pPr>
                      <a:r>
                        <a:rPr lang="lv-LV" sz="1200">
                          <a:effectLst/>
                        </a:rPr>
                        <a:t>Nr.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Maršruts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Objekts/ tēma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Ko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Cik stāsta/ cik iet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Piezīmes/ tēma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3599610789"/>
                  </a:ext>
                </a:extLst>
              </a:tr>
              <a:tr h="564262">
                <a:tc>
                  <a:txBody>
                    <a:bodyPr/>
                    <a:lstStyle/>
                    <a:p>
                      <a:pPr>
                        <a:lnSpc>
                          <a:spcPct val="107000"/>
                        </a:lnSpc>
                        <a:spcAft>
                          <a:spcPts val="0"/>
                        </a:spcAft>
                      </a:pPr>
                      <a:r>
                        <a:rPr lang="lv-LV" sz="12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Stāvvieta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Ievads (iepazīšanās, plāns, vēsture)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2-4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Autobusā vai…..</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2457453992"/>
                  </a:ext>
                </a:extLst>
              </a:tr>
              <a:tr h="389821">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Stāvvietas apkārtne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Promenāde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Īss raksturojums</a:t>
                      </a:r>
                      <a:endParaRPr lang="lv-LV" sz="1100">
                        <a:effectLst/>
                      </a:endParaRPr>
                    </a:p>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0.5-1 min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Autobusā vai….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211449357"/>
                  </a:ext>
                </a:extLst>
              </a:tr>
              <a:tr h="779642">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Latvijas melnā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Govju parādes vēsture, mākslinieka ideja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2 -3 min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Var no autobusa vai izkāpjot (pēc apstākļiem un grupas plāna)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2020395776"/>
                  </a:ext>
                </a:extLst>
              </a:tr>
              <a:tr h="564262">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Kuģu vērotājs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Raksturojums- ideja Strūklakas Ventspilī</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baseline="0" dirty="0">
                          <a:effectLst/>
                        </a:rPr>
                        <a:t> 0.5- </a:t>
                      </a:r>
                      <a:r>
                        <a:rPr lang="lv-LV" sz="1200" dirty="0">
                          <a:effectLst/>
                        </a:rPr>
                        <a:t>1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128252665"/>
                  </a:ext>
                </a:extLst>
              </a:tr>
              <a:tr h="1128526">
                <a:tc>
                  <a:txBody>
                    <a:bodyPr/>
                    <a:lstStyle/>
                    <a:p>
                      <a:pPr>
                        <a:lnSpc>
                          <a:spcPct val="107000"/>
                        </a:lnSpc>
                        <a:spcAft>
                          <a:spcPts val="0"/>
                        </a:spcAft>
                      </a:pPr>
                      <a:r>
                        <a:rPr lang="lv-LV" sz="12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Ostas- Prāmju</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Ostas panorāma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Īss ostas raksturojums, konkrētu uzņēmumu raksturojums (KP. VGT, Scandlines)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2min/ 1-2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201492299"/>
                  </a:ext>
                </a:extLst>
              </a:tr>
              <a:tr h="752350">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err="1">
                          <a:effectLst/>
                        </a:rPr>
                        <a:t>Jūrakmens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Ostas padziļināšana</a:t>
                      </a:r>
                      <a:endParaRPr lang="lv-LV" sz="1100">
                        <a:effectLst/>
                      </a:endParaRPr>
                    </a:p>
                    <a:p>
                      <a:pPr>
                        <a:lnSpc>
                          <a:spcPct val="107000"/>
                        </a:lnSpc>
                        <a:spcAft>
                          <a:spcPts val="0"/>
                        </a:spcAft>
                      </a:pPr>
                      <a:r>
                        <a:rPr lang="lv-LV" sz="1200">
                          <a:effectLst/>
                        </a:rPr>
                        <a:t>P.Jaunzems un viņa skulptūra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2min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3453839072"/>
                  </a:ext>
                </a:extLst>
              </a:tr>
            </a:tbl>
          </a:graphicData>
        </a:graphic>
      </p:graphicFrame>
    </p:spTree>
    <p:extLst>
      <p:ext uri="{BB962C8B-B14F-4D97-AF65-F5344CB8AC3E}">
        <p14:creationId xmlns:p14="http://schemas.microsoft.com/office/powerpoint/2010/main" val="3857240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07067" y="2404531"/>
            <a:ext cx="7766936" cy="1646302"/>
          </a:xfrm>
        </p:spPr>
        <p:txBody>
          <a:bodyPr/>
          <a:lstStyle/>
          <a:p>
            <a:r>
              <a:rPr lang="lv-LV" b="1" i="1" dirty="0">
                <a:latin typeface="Times New Roman" panose="02020603050405020304" pitchFamily="18" charset="0"/>
                <a:cs typeface="Times New Roman" panose="02020603050405020304" pitchFamily="18" charset="0"/>
              </a:rPr>
              <a:t>Veiksmi darbā!</a:t>
            </a:r>
          </a:p>
        </p:txBody>
      </p:sp>
      <p:sp>
        <p:nvSpPr>
          <p:cNvPr id="3" name="Apakšvirsraksts 2"/>
          <p:cNvSpPr>
            <a:spLocks noGrp="1"/>
          </p:cNvSpPr>
          <p:nvPr>
            <p:ph type="subTitle" idx="1"/>
          </p:nvPr>
        </p:nvSpPr>
        <p:spPr/>
        <p:txBody>
          <a:bodyPr>
            <a:normAutofit fontScale="62500" lnSpcReduction="20000"/>
          </a:bodyPr>
          <a:lstStyle/>
          <a:p>
            <a:pPr lvl="0">
              <a:buSzPct val="45000"/>
            </a:pPr>
            <a:endParaRPr lang="lv-LV" sz="3200" dirty="0"/>
          </a:p>
          <a:p>
            <a:pPr lvl="0">
              <a:buSzPct val="45000"/>
            </a:pPr>
            <a:r>
              <a:rPr lang="en-US" sz="3200" dirty="0">
                <a:latin typeface="Times New Roman" panose="02020603050405020304" pitchFamily="18" charset="0"/>
                <a:cs typeface="Times New Roman" panose="02020603050405020304" pitchFamily="18" charset="0"/>
              </a:rPr>
              <a:t>Iveta </a:t>
            </a:r>
            <a:r>
              <a:rPr lang="en-US" sz="3200" dirty="0" err="1">
                <a:latin typeface="Times New Roman" panose="02020603050405020304" pitchFamily="18" charset="0"/>
                <a:cs typeface="Times New Roman" panose="02020603050405020304" pitchFamily="18" charset="0"/>
              </a:rPr>
              <a:t>Rīvāne</a:t>
            </a:r>
            <a:r>
              <a:rPr lang="en-US"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tel</a:t>
            </a:r>
            <a:r>
              <a:rPr lang="en-US" sz="3200" dirty="0">
                <a:latin typeface="Times New Roman" panose="02020603050405020304" pitchFamily="18" charset="0"/>
                <a:cs typeface="Times New Roman" panose="02020603050405020304" pitchFamily="18" charset="0"/>
              </a:rPr>
              <a:t>: 29411516</a:t>
            </a:r>
          </a:p>
          <a:p>
            <a:pPr lvl="0">
              <a:buSzPct val="45000"/>
            </a:pPr>
            <a:r>
              <a:rPr lang="en-US" sz="3200" dirty="0">
                <a:solidFill>
                  <a:schemeClr val="accent1">
                    <a:lumMod val="50000"/>
                  </a:schemeClr>
                </a:solidFill>
                <a:latin typeface="Times New Roman" panose="02020603050405020304" pitchFamily="18" charset="0"/>
                <a:cs typeface="Times New Roman" panose="02020603050405020304" pitchFamily="18" charset="0"/>
                <a:hlinkClick r:id="rId2"/>
              </a:rPr>
              <a:t>tiveta2@inbox.lv</a:t>
            </a:r>
            <a:r>
              <a:rPr lang="lv-LV" sz="3200" dirty="0">
                <a:solidFill>
                  <a:schemeClr val="accent1">
                    <a:lumMod val="50000"/>
                  </a:schemeClr>
                </a:solidFill>
                <a:latin typeface="Times New Roman" panose="02020603050405020304" pitchFamily="18" charset="0"/>
                <a:cs typeface="Times New Roman" panose="02020603050405020304" pitchFamily="18" charset="0"/>
              </a:rPr>
              <a:t>, </a:t>
            </a:r>
            <a:r>
              <a:rPr lang="lv-LV" sz="3200" dirty="0">
                <a:solidFill>
                  <a:schemeClr val="accent1">
                    <a:lumMod val="50000"/>
                  </a:schemeClr>
                </a:solidFill>
                <a:latin typeface="Times New Roman" panose="02020603050405020304" pitchFamily="18" charset="0"/>
                <a:cs typeface="Times New Roman" panose="02020603050405020304" pitchFamily="18" charset="0"/>
                <a:hlinkClick r:id="rId3"/>
              </a:rPr>
              <a:t>tobagotour@e-apollo.lv</a:t>
            </a:r>
            <a:r>
              <a:rPr lang="lv-LV" sz="3200" dirty="0">
                <a:solidFill>
                  <a:schemeClr val="accent1">
                    <a:lumMod val="50000"/>
                  </a:schemeClr>
                </a:solidFill>
                <a:latin typeface="Times New Roman" panose="02020603050405020304" pitchFamily="18" charset="0"/>
                <a:cs typeface="Times New Roman" panose="02020603050405020304" pitchFamily="18" charset="0"/>
              </a:rPr>
              <a:t> </a:t>
            </a:r>
          </a:p>
          <a:p>
            <a:endParaRPr lang="lv-LV" dirty="0"/>
          </a:p>
        </p:txBody>
      </p:sp>
    </p:spTree>
    <p:extLst>
      <p:ext uri="{BB962C8B-B14F-4D97-AF65-F5344CB8AC3E}">
        <p14:creationId xmlns:p14="http://schemas.microsoft.com/office/powerpoint/2010/main" val="211764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035A0CB-5FAB-3145-90F1-496706C6C341}"/>
              </a:ext>
            </a:extLst>
          </p:cNvPr>
          <p:cNvSpPr txBox="1">
            <a:spLocks noGrp="1"/>
          </p:cNvSpPr>
          <p:nvPr>
            <p:ph type="title" idx="4294967295"/>
          </p:nvPr>
        </p:nvSpPr>
        <p:spPr>
          <a:xfrm>
            <a:off x="1980739" y="314175"/>
            <a:ext cx="8229630" cy="1063362"/>
          </a:xfrm>
        </p:spPr>
        <p:txBody>
          <a:bodyPr>
            <a:normAutofit/>
          </a:bodyPr>
          <a:lstStyle/>
          <a:p>
            <a:pPr lvl="0"/>
            <a:r>
              <a:rPr lang="en-US" sz="2800" b="1" i="1" dirty="0" err="1">
                <a:latin typeface="Times New Roman" panose="02020603050405020304" pitchFamily="18" charset="0"/>
                <a:cs typeface="Times New Roman" panose="02020603050405020304" pitchFamily="18" charset="0"/>
              </a:rPr>
              <a:t>Objekti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izvēlas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pēc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atpazīstamības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nozīmes</a:t>
            </a:r>
            <a:r>
              <a:rPr lang="ru-RU" sz="2800" b="1" i="1" dirty="0">
                <a:latin typeface="Times New Roman" panose="02020603050405020304" pitchFamily="18" charset="0"/>
                <a:cs typeface="Times New Roman" panose="02020603050405020304" pitchFamily="18" charset="0"/>
              </a:rPr>
              <a:t> </a:t>
            </a:r>
            <a:r>
              <a:rPr lang="lv-LV" sz="2800" b="1" i="1" dirty="0">
                <a:latin typeface="Times New Roman" panose="02020603050405020304" pitchFamily="18" charset="0"/>
                <a:cs typeface="Times New Roman" panose="02020603050405020304" pitchFamily="18" charset="0"/>
              </a:rPr>
              <a:t>(galvenie vai otršķirīgie)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vērtības</a:t>
            </a:r>
            <a:r>
              <a:rPr lang="lv-LV" sz="2800" b="1" i="1" dirty="0">
                <a:latin typeface="Times New Roman" panose="02020603050405020304" pitchFamily="18" charset="0"/>
                <a:cs typeface="Times New Roman" panose="02020603050405020304" pitchFamily="18" charset="0"/>
              </a:rPr>
              <a:t> un tūristu intereses</a:t>
            </a:r>
            <a:endParaRPr lang="en-US" sz="2800" b="1" i="1" dirty="0">
              <a:latin typeface="Times New Roman" panose="02020603050405020304" pitchFamily="18" charset="0"/>
              <a:cs typeface="Times New Roman" panose="02020603050405020304" pitchFamily="18" charset="0"/>
            </a:endParaRPr>
          </a:p>
        </p:txBody>
      </p:sp>
      <p:sp>
        <p:nvSpPr>
          <p:cNvPr id="3" name="Teksta vietturis 2">
            <a:extLst>
              <a:ext uri="{FF2B5EF4-FFF2-40B4-BE49-F238E27FC236}">
                <a16:creationId xmlns:a16="http://schemas.microsoft.com/office/drawing/2014/main" id="{AE723550-9A35-6E58-57BA-0B8D1AF3A115}"/>
              </a:ext>
            </a:extLst>
          </p:cNvPr>
          <p:cNvSpPr txBox="1">
            <a:spLocks noGrp="1"/>
          </p:cNvSpPr>
          <p:nvPr>
            <p:ph type="body" idx="4294967295"/>
          </p:nvPr>
        </p:nvSpPr>
        <p:spPr>
          <a:xfrm>
            <a:off x="1980739" y="1604844"/>
            <a:ext cx="8229630" cy="4444498"/>
          </a:xfrm>
        </p:spPr>
        <p:txBody>
          <a:bodyPr>
            <a:normAutofit lnSpcReduction="10000"/>
          </a:bodyPr>
          <a:lstStyle/>
          <a:p>
            <a:pPr lvl="0">
              <a:buSzPct val="45000"/>
              <a:buFont typeface="StarSymbol"/>
              <a:buChar char="●"/>
            </a:pPr>
            <a:r>
              <a:rPr lang="en-US" sz="1996" b="1" dirty="0" err="1">
                <a:latin typeface="Times New Roman" panose="02020603050405020304" pitchFamily="18" charset="0"/>
                <a:cs typeface="Times New Roman" panose="02020603050405020304" pitchFamily="18" charset="0"/>
              </a:rPr>
              <a:t>Kultūrvēsturiskie</a:t>
            </a:r>
            <a:r>
              <a:rPr lang="en-US" sz="1996" dirty="0">
                <a:latin typeface="Times New Roman" panose="02020603050405020304" pitchFamily="18" charset="0"/>
                <a:cs typeface="Times New Roman" panose="02020603050405020304" pitchFamily="18" charset="0"/>
              </a:rPr>
              <a:t>- </a:t>
            </a:r>
            <a:r>
              <a:rPr lang="en-US" sz="1996" dirty="0" err="1">
                <a:latin typeface="Times New Roman" panose="02020603050405020304" pitchFamily="18" charset="0"/>
                <a:cs typeface="Times New Roman" panose="02020603050405020304" pitchFamily="18" charset="0"/>
              </a:rPr>
              <a:t>arheoloģiskie</a:t>
            </a:r>
            <a:r>
              <a:rPr lang="en-US" sz="1996" dirty="0">
                <a:latin typeface="Times New Roman" panose="02020603050405020304" pitchFamily="18" charset="0"/>
                <a:cs typeface="Times New Roman" panose="02020603050405020304" pitchFamily="18" charset="0"/>
              </a:rPr>
              <a:t> (nav) </a:t>
            </a:r>
            <a:r>
              <a:rPr lang="en-US" sz="1996" dirty="0" err="1">
                <a:latin typeface="Times New Roman" panose="02020603050405020304" pitchFamily="18" charset="0"/>
                <a:cs typeface="Times New Roman" panose="02020603050405020304" pitchFamily="18" charset="0"/>
              </a:rPr>
              <a:t>vēstures</a:t>
            </a:r>
            <a:r>
              <a:rPr lang="lv-LV" sz="1996" dirty="0">
                <a:latin typeface="Times New Roman" panose="02020603050405020304" pitchFamily="18" charset="0"/>
                <a:cs typeface="Times New Roman" panose="02020603050405020304" pitchFamily="18" charset="0"/>
              </a:rPr>
              <a:t> </a:t>
            </a:r>
            <a:r>
              <a:rPr lang="en-US" sz="1996" dirty="0">
                <a:latin typeface="Times New Roman" panose="02020603050405020304" pitchFamily="18" charset="0"/>
                <a:cs typeface="Times New Roman" panose="02020603050405020304" pitchFamily="18" charset="0"/>
              </a:rPr>
              <a:t>(</a:t>
            </a:r>
            <a:r>
              <a:rPr lang="lv-LV" sz="1996" dirty="0">
                <a:latin typeface="Times New Roman" panose="02020603050405020304" pitchFamily="18" charset="0"/>
                <a:cs typeface="Times New Roman" panose="02020603050405020304" pitchFamily="18" charset="0"/>
              </a:rPr>
              <a:t>Jūrskola, 1905., pils, Latviešu biedrība, osta, mols </a:t>
            </a:r>
            <a:r>
              <a:rPr lang="lv-LV" sz="1996" dirty="0" err="1">
                <a:latin typeface="Times New Roman" panose="02020603050405020304" pitchFamily="18" charset="0"/>
                <a:cs typeface="Times New Roman" panose="02020603050405020304" pitchFamily="18" charset="0"/>
              </a:rPr>
              <a:t>u.c</a:t>
            </a:r>
            <a:r>
              <a:rPr lang="lv-LV" sz="1996" dirty="0">
                <a:latin typeface="Times New Roman" panose="02020603050405020304" pitchFamily="18" charset="0"/>
                <a:cs typeface="Times New Roman" panose="02020603050405020304" pitchFamily="18" charset="0"/>
              </a:rPr>
              <a:t>) ievērojami cilvēki (1905.g., </a:t>
            </a:r>
            <a:r>
              <a:rPr lang="lv-LV" sz="1996" dirty="0" err="1">
                <a:latin typeface="Times New Roman" panose="02020603050405020304" pitchFamily="18" charset="0"/>
                <a:cs typeface="Times New Roman" panose="02020603050405020304" pitchFamily="18" charset="0"/>
              </a:rPr>
              <a:t>Fabriciuss</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Spāde</a:t>
            </a:r>
            <a:r>
              <a:rPr lang="lv-LV" sz="1996" dirty="0">
                <a:latin typeface="Times New Roman" panose="02020603050405020304" pitchFamily="18" charset="0"/>
                <a:cs typeface="Times New Roman" panose="02020603050405020304" pitchFamily="18" charset="0"/>
              </a:rPr>
              <a:t>, rakstnieki un mākslinieki utt., </a:t>
            </a:r>
            <a:r>
              <a:rPr lang="lv-LV" sz="1996" dirty="0" err="1">
                <a:latin typeface="Times New Roman" panose="02020603050405020304" pitchFamily="18" charset="0"/>
                <a:cs typeface="Times New Roman" panose="02020603050405020304" pitchFamily="18" charset="0"/>
              </a:rPr>
              <a:t>utml</a:t>
            </a:r>
            <a:r>
              <a:rPr lang="lv-LV" sz="1996" dirty="0">
                <a:latin typeface="Times New Roman" panose="02020603050405020304" pitchFamily="18" charset="0"/>
                <a:cs typeface="Times New Roman" panose="02020603050405020304" pitchFamily="18" charset="0"/>
              </a:rPr>
              <a:t>) arhitektūra- pilsētbūvniecības (senākā dzīvojamā, Jūrskola, Rātsnams, baznīcas, Latviešu biedrība, pils,  vecpilsēta ar ielu un laukumu plānojumu, </a:t>
            </a:r>
            <a:r>
              <a:rPr lang="lv-LV" sz="1996" dirty="0" err="1">
                <a:latin typeface="Times New Roman" panose="02020603050405020304" pitchFamily="18" charset="0"/>
                <a:cs typeface="Times New Roman" panose="02020603050405020304" pitchFamily="18" charset="0"/>
              </a:rPr>
              <a:t>Jaunpilsēta</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Pārventas</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Gāliņciema</a:t>
            </a:r>
            <a:r>
              <a:rPr lang="lv-LV" sz="1996" dirty="0">
                <a:latin typeface="Times New Roman" panose="02020603050405020304" pitchFamily="18" charset="0"/>
                <a:cs typeface="Times New Roman" panose="02020603050405020304" pitchFamily="18" charset="0"/>
              </a:rPr>
              <a:t> bibliotēkas, </a:t>
            </a:r>
            <a:r>
              <a:rPr lang="lv-LV" sz="1996" dirty="0" err="1">
                <a:latin typeface="Times New Roman" panose="02020603050405020304" pitchFamily="18" charset="0"/>
                <a:cs typeface="Times New Roman" panose="02020603050405020304" pitchFamily="18" charset="0"/>
              </a:rPr>
              <a:t>Vizium</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Ostgals</a:t>
            </a:r>
            <a:r>
              <a:rPr lang="lv-LV" sz="1996" dirty="0">
                <a:latin typeface="Times New Roman" panose="02020603050405020304" pitchFamily="18" charset="0"/>
                <a:cs typeface="Times New Roman" panose="02020603050405020304" pitchFamily="18" charset="0"/>
              </a:rPr>
              <a:t>) muzeji- pils, Dorbe, Amatu māja, PBM; industriālie (osta, VATP u.c.)</a:t>
            </a:r>
          </a:p>
          <a:p>
            <a:pPr lvl="0">
              <a:buSzPct val="45000"/>
              <a:buFont typeface="StarSymbol"/>
              <a:buChar char="●"/>
            </a:pPr>
            <a:r>
              <a:rPr lang="lv-LV" sz="1996" b="1" dirty="0">
                <a:latin typeface="Times New Roman" panose="02020603050405020304" pitchFamily="18" charset="0"/>
                <a:cs typeface="Times New Roman" panose="02020603050405020304" pitchFamily="18" charset="0"/>
              </a:rPr>
              <a:t>Vides</a:t>
            </a:r>
            <a:r>
              <a:rPr lang="lv-LV" sz="1996" dirty="0">
                <a:latin typeface="Times New Roman" panose="02020603050405020304" pitchFamily="18" charset="0"/>
                <a:cs typeface="Times New Roman" panose="02020603050405020304" pitchFamily="18" charset="0"/>
              </a:rPr>
              <a:t> (papeļu māksla, akmens skulptūras, govis, strūklakas, enkuri, </a:t>
            </a:r>
            <a:r>
              <a:rPr lang="lv-LV" sz="1996" dirty="0" err="1">
                <a:latin typeface="Times New Roman" panose="02020603050405020304" pitchFamily="18" charset="0"/>
                <a:cs typeface="Times New Roman" panose="02020603050405020304" pitchFamily="18" charset="0"/>
              </a:rPr>
              <a:t>kariljons</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uc</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pulkst</a:t>
            </a:r>
            <a:r>
              <a:rPr lang="lv-LV" sz="1996" dirty="0">
                <a:latin typeface="Times New Roman" panose="02020603050405020304" pitchFamily="18" charset="0"/>
                <a:cs typeface="Times New Roman" panose="02020603050405020304" pitchFamily="18" charset="0"/>
              </a:rPr>
              <a:t>., zvejnieku kuģi pie mola </a:t>
            </a:r>
            <a:r>
              <a:rPr lang="lv-LV" sz="1996" dirty="0" err="1">
                <a:latin typeface="Times New Roman" panose="02020603050405020304" pitchFamily="18" charset="0"/>
                <a:cs typeface="Times New Roman" panose="02020603050405020304" pitchFamily="18" charset="0"/>
              </a:rPr>
              <a:t>utt</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utml</a:t>
            </a:r>
            <a:r>
              <a:rPr lang="lv-LV" sz="1996" dirty="0">
                <a:latin typeface="Times New Roman" panose="02020603050405020304" pitchFamily="18" charset="0"/>
                <a:cs typeface="Times New Roman" panose="02020603050405020304" pitchFamily="18" charset="0"/>
              </a:rPr>
              <a:t>)</a:t>
            </a:r>
          </a:p>
          <a:p>
            <a:pPr lvl="0">
              <a:buSzPct val="45000"/>
              <a:buFont typeface="StarSymbol"/>
              <a:buChar char="●"/>
            </a:pPr>
            <a:r>
              <a:rPr lang="lv-LV" sz="1996" b="1" dirty="0">
                <a:latin typeface="Times New Roman" panose="02020603050405020304" pitchFamily="18" charset="0"/>
                <a:cs typeface="Times New Roman" panose="02020603050405020304" pitchFamily="18" charset="0"/>
              </a:rPr>
              <a:t>Dabas</a:t>
            </a:r>
            <a:r>
              <a:rPr lang="lv-LV" sz="1996" dirty="0">
                <a:latin typeface="Times New Roman" panose="02020603050405020304" pitchFamily="18" charset="0"/>
                <a:cs typeface="Times New Roman" panose="02020603050405020304" pitchFamily="18" charset="0"/>
              </a:rPr>
              <a:t> (dobes, </a:t>
            </a:r>
            <a:r>
              <a:rPr lang="lv-LV" sz="1996" dirty="0" err="1">
                <a:latin typeface="Times New Roman" panose="02020603050405020304" pitchFamily="18" charset="0"/>
                <a:cs typeface="Times New Roman" panose="02020603050405020304" pitchFamily="18" charset="0"/>
              </a:rPr>
              <a:t>topiāriji</a:t>
            </a:r>
            <a:r>
              <a:rPr lang="lv-LV" sz="1996" dirty="0">
                <a:latin typeface="Times New Roman" panose="02020603050405020304" pitchFamily="18" charset="0"/>
                <a:cs typeface="Times New Roman" panose="02020603050405020304" pitchFamily="18" charset="0"/>
              </a:rPr>
              <a:t>, dižkoki, Venta, </a:t>
            </a:r>
            <a:r>
              <a:rPr lang="lv-LV" sz="1996" dirty="0" err="1">
                <a:latin typeface="Times New Roman" panose="02020603050405020304" pitchFamily="18" charset="0"/>
                <a:cs typeface="Times New Roman" panose="02020603050405020304" pitchFamily="18" charset="0"/>
              </a:rPr>
              <a:t>Vidumupīte</a:t>
            </a:r>
            <a:r>
              <a:rPr lang="lv-LV" sz="1996" dirty="0">
                <a:latin typeface="Times New Roman" panose="02020603050405020304" pitchFamily="18" charset="0"/>
                <a:cs typeface="Times New Roman" panose="02020603050405020304" pitchFamily="18" charset="0"/>
              </a:rPr>
              <a:t>, </a:t>
            </a:r>
            <a:r>
              <a:rPr lang="lv-LV" sz="1996" dirty="0" err="1">
                <a:latin typeface="Times New Roman" panose="02020603050405020304" pitchFamily="18" charset="0"/>
                <a:cs typeface="Times New Roman" panose="02020603050405020304" pitchFamily="18" charset="0"/>
              </a:rPr>
              <a:t>Staldzene</a:t>
            </a:r>
            <a:r>
              <a:rPr lang="lv-LV" sz="1996" dirty="0">
                <a:latin typeface="Times New Roman" panose="02020603050405020304" pitchFamily="18" charset="0"/>
                <a:cs typeface="Times New Roman" panose="02020603050405020304" pitchFamily="18" charset="0"/>
              </a:rPr>
              <a:t> u.c.)</a:t>
            </a:r>
          </a:p>
          <a:p>
            <a:pPr lvl="0">
              <a:buSzPct val="45000"/>
              <a:buFont typeface="StarSymbol"/>
              <a:buChar char="●"/>
            </a:pPr>
            <a:r>
              <a:rPr lang="lv-LV" sz="1996" b="1" dirty="0">
                <a:latin typeface="Times New Roman" panose="02020603050405020304" pitchFamily="18" charset="0"/>
                <a:cs typeface="Times New Roman" panose="02020603050405020304" pitchFamily="18" charset="0"/>
              </a:rPr>
              <a:t>Aktīvā atpūta</a:t>
            </a:r>
            <a:r>
              <a:rPr lang="lv-LV" sz="1996" dirty="0">
                <a:latin typeface="Times New Roman" panose="02020603050405020304" pitchFamily="18" charset="0"/>
                <a:cs typeface="Times New Roman" panose="02020603050405020304" pitchFamily="18" charset="0"/>
              </a:rPr>
              <a:t> (bērnu pilsētiņas, Džungļu taka, PP, </a:t>
            </a:r>
            <a:r>
              <a:rPr lang="lv-LV" sz="1996" dirty="0" err="1">
                <a:latin typeface="Times New Roman" panose="02020603050405020304" pitchFamily="18" charset="0"/>
                <a:cs typeface="Times New Roman" panose="02020603050405020304" pitchFamily="18" charset="0"/>
              </a:rPr>
              <a:t>akvaparki</a:t>
            </a:r>
            <a:r>
              <a:rPr lang="lv-LV" sz="1996" dirty="0">
                <a:latin typeface="Times New Roman" panose="02020603050405020304" pitchFamily="18" charset="0"/>
                <a:cs typeface="Times New Roman" panose="02020603050405020304" pitchFamily="18" charset="0"/>
              </a:rPr>
              <a:t>, OC, rotaļu laukumi)</a:t>
            </a:r>
          </a:p>
          <a:p>
            <a:pPr lvl="0">
              <a:buSzPct val="45000"/>
              <a:buFont typeface="StarSymbol"/>
              <a:buChar char="●"/>
            </a:pPr>
            <a:r>
              <a:rPr lang="lv-LV" sz="1996" b="1" dirty="0">
                <a:latin typeface="Times New Roman" panose="02020603050405020304" pitchFamily="18" charset="0"/>
                <a:cs typeface="Times New Roman" panose="02020603050405020304" pitchFamily="18" charset="0"/>
              </a:rPr>
              <a:t>Ielas, laukumi  </a:t>
            </a:r>
            <a:r>
              <a:rPr lang="lv-LV" sz="1996" dirty="0">
                <a:latin typeface="Times New Roman" panose="02020603050405020304" pitchFamily="18" charset="0"/>
                <a:cs typeface="Times New Roman" panose="02020603050405020304" pitchFamily="18" charset="0"/>
              </a:rPr>
              <a:t>- Kuldīgas, Ostas, Ganību, Lielais </a:t>
            </a:r>
            <a:r>
              <a:rPr lang="lv-LV" sz="1996" dirty="0" err="1">
                <a:latin typeface="Times New Roman" panose="02020603050405020304" pitchFamily="18" charset="0"/>
                <a:cs typeface="Times New Roman" panose="02020603050405020304" pitchFamily="18" charset="0"/>
              </a:rPr>
              <a:t>pr</a:t>
            </a:r>
            <a:r>
              <a:rPr lang="lv-LV" sz="1996" dirty="0">
                <a:latin typeface="Times New Roman" panose="02020603050405020304" pitchFamily="18" charset="0"/>
                <a:cs typeface="Times New Roman" panose="02020603050405020304" pitchFamily="18" charset="0"/>
              </a:rPr>
              <a:t>., Inženieru, Saules</a:t>
            </a:r>
          </a:p>
          <a:p>
            <a:pPr lvl="0">
              <a:buSzPct val="45000"/>
              <a:buFont typeface="StarSymbol"/>
              <a:buChar char="●"/>
            </a:pPr>
            <a:endParaRPr lang="lv-LV" sz="1996" dirty="0">
              <a:cs typeface="Times New Roman" pitchFamily="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46BD34F-4419-0DE5-1D78-6A408DE23BA8}"/>
              </a:ext>
            </a:extLst>
          </p:cNvPr>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Kopīgais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atšķirīgais</a:t>
            </a:r>
            <a:endParaRPr lang="lv-LV" b="1" i="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83253DA3-A302-7789-4C13-41CB934720FD}"/>
              </a:ext>
            </a:extLst>
          </p:cNvPr>
          <p:cNvSpPr>
            <a:spLocks noGrp="1"/>
          </p:cNvSpPr>
          <p:nvPr>
            <p:ph idx="1"/>
          </p:nvPr>
        </p:nvSpPr>
        <p:spPr/>
        <p:txBody>
          <a:bodyPr>
            <a:normAutofit fontScale="92500" lnSpcReduction="10000"/>
          </a:bodyPr>
          <a:lstStyle/>
          <a:p>
            <a:pPr lvl="0">
              <a:buSzPct val="45000"/>
              <a:buFont typeface="StarSymbol"/>
              <a:buChar char="●"/>
            </a:pPr>
            <a:r>
              <a:rPr lang="en-US" sz="2400" dirty="0" err="1">
                <a:latin typeface="Times New Roman" panose="02020603050405020304" pitchFamily="18" charset="0"/>
                <a:cs typeface="Times New Roman" panose="02020603050405020304" pitchFamily="18" charset="0"/>
              </a:rPr>
              <a:t>Valsts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valstī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savs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laiks</a:t>
            </a:r>
            <a:r>
              <a:rPr lang="en-US" sz="2400" dirty="0">
                <a:latin typeface="Times New Roman" panose="02020603050405020304" pitchFamily="18" charset="0"/>
                <a:cs typeface="Times New Roman" panose="02020603050405020304" pitchFamily="18" charset="0"/>
              </a:rPr>
              <a:t>, h</a:t>
            </a:r>
            <a:r>
              <a:rPr lang="lv-LV" sz="2400" dirty="0">
                <a:latin typeface="Times New Roman" panose="02020603050405020304" pitchFamily="18" charset="0"/>
                <a:cs typeface="Times New Roman" panose="02020603050405020304" pitchFamily="18" charset="0"/>
              </a:rPr>
              <a:t>i</a:t>
            </a:r>
            <a:r>
              <a:rPr lang="en-US" sz="2400" dirty="0" err="1">
                <a:latin typeface="Times New Roman" panose="02020603050405020304" pitchFamily="18" charset="0"/>
                <a:cs typeface="Times New Roman" panose="02020603050405020304" pitchFamily="18" charset="0"/>
              </a:rPr>
              <a:t>mna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nauda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valoda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utt</a:t>
            </a:r>
            <a:r>
              <a:rPr lang="en-US" sz="2400" dirty="0">
                <a:latin typeface="Times New Roman" panose="02020603050405020304" pitchFamily="18" charset="0"/>
                <a:cs typeface="Times New Roman" panose="02020603050405020304" pitchFamily="18" charset="0"/>
              </a:rPr>
              <a:t>)</a:t>
            </a: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Līdzīgais</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kopīgais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vēsture</a:t>
            </a:r>
            <a:r>
              <a:rPr lang="en-US" sz="2400" dirty="0">
                <a:latin typeface="Times New Roman" panose="02020603050405020304" pitchFamily="18" charset="0"/>
                <a:cs typeface="Times New Roman" panose="02020603050405020304" pitchFamily="18" charset="0"/>
              </a:rPr>
              <a:t> (no 13.gs.), </a:t>
            </a:r>
            <a:r>
              <a:rPr lang="en-US" sz="2400" dirty="0" err="1">
                <a:latin typeface="Times New Roman" panose="02020603050405020304" pitchFamily="18" charset="0"/>
                <a:cs typeface="Times New Roman" panose="02020603050405020304" pitchFamily="18" charset="0"/>
              </a:rPr>
              <a:t>vējš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Liepājā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pils</a:t>
            </a:r>
            <a:r>
              <a:rPr lang="en-US" sz="2400" dirty="0">
                <a:latin typeface="Times New Roman" panose="02020603050405020304" pitchFamily="18" charset="0"/>
                <a:cs typeface="Times New Roman" panose="02020603050405020304" pitchFamily="18" charset="0"/>
              </a:rPr>
              <a:t> (bet </a:t>
            </a:r>
            <a:r>
              <a:rPr lang="en-US" sz="2400" dirty="0" err="1">
                <a:latin typeface="Times New Roman" panose="02020603050405020304" pitchFamily="18" charset="0"/>
                <a:cs typeface="Times New Roman" panose="02020603050405020304" pitchFamily="18" charset="0"/>
              </a:rPr>
              <a:t>dažāds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stāvoklis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rātsnams</a:t>
            </a:r>
            <a:r>
              <a:rPr lang="en-US" sz="2400" dirty="0">
                <a:latin typeface="Times New Roman" panose="02020603050405020304" pitchFamily="18" charset="0"/>
                <a:cs typeface="Times New Roman" panose="02020603050405020304" pitchFamily="18" charset="0"/>
              </a:rPr>
              <a:t>, 1905.g. </a:t>
            </a:r>
          </a:p>
          <a:p>
            <a:pPr lvl="0">
              <a:buSzPct val="45000"/>
              <a:buFont typeface="StarSymbol"/>
              <a:buChar char="●"/>
            </a:pPr>
            <a:r>
              <a:rPr lang="en-US" sz="2400" dirty="0" err="1">
                <a:latin typeface="Times New Roman" panose="02020603050405020304" pitchFamily="18" charset="0"/>
                <a:cs typeface="Times New Roman" panose="02020603050405020304" pitchFamily="18" charset="0"/>
              </a:rPr>
              <a:t>Tipiska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ainava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Tirgus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iela</a:t>
            </a:r>
            <a:r>
              <a:rPr lang="en-US" sz="2400" dirty="0">
                <a:latin typeface="Times New Roman" panose="02020603050405020304" pitchFamily="18" charset="0"/>
                <a:cs typeface="Times New Roman" panose="02020603050405020304" pitchFamily="18" charset="0"/>
              </a:rPr>
              <a:t> (Venta/</a:t>
            </a:r>
            <a:r>
              <a:rPr lang="en-US" sz="2400" dirty="0" err="1">
                <a:latin typeface="Times New Roman" panose="02020603050405020304" pitchFamily="18" charset="0"/>
                <a:cs typeface="Times New Roman" panose="02020603050405020304" pitchFamily="18" charset="0"/>
              </a:rPr>
              <a:t>Rātslaukums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jūras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krasts</a:t>
            </a:r>
            <a:r>
              <a:rPr lang="en-US" sz="2400" dirty="0">
                <a:latin typeface="Times New Roman" panose="02020603050405020304" pitchFamily="18" charset="0"/>
                <a:cs typeface="Times New Roman" panose="02020603050405020304" pitchFamily="18" charset="0"/>
              </a:rPr>
              <a:t>, mols, skats no </a:t>
            </a:r>
            <a:r>
              <a:rPr lang="en-US" sz="2400" dirty="0" err="1">
                <a:latin typeface="Times New Roman" panose="02020603050405020304" pitchFamily="18" charset="0"/>
                <a:cs typeface="Times New Roman" panose="02020603050405020304" pitchFamily="18" charset="0"/>
              </a:rPr>
              <a:t>kalna</a:t>
            </a:r>
            <a:r>
              <a:rPr lang="lv-LV" sz="2400" dirty="0">
                <a:latin typeface="Times New Roman" panose="02020603050405020304" pitchFamily="18" charset="0"/>
                <a:cs typeface="Times New Roman" panose="02020603050405020304" pitchFamily="18" charset="0"/>
              </a:rPr>
              <a:t> ( katram var būt sava)</a:t>
            </a:r>
          </a:p>
          <a:p>
            <a:pPr>
              <a:buSzPct val="45000"/>
              <a:buFont typeface="StarSymbol"/>
              <a:buChar char="●"/>
            </a:pPr>
            <a:r>
              <a:rPr lang="en-US" sz="2400" dirty="0" err="1">
                <a:latin typeface="Times New Roman" panose="02020603050405020304" pitchFamily="18" charset="0"/>
                <a:cs typeface="Times New Roman" panose="02020603050405020304" pitchFamily="18" charset="0"/>
              </a:rPr>
              <a:t>Atšķirīgais</a:t>
            </a:r>
            <a:r>
              <a:rPr lang="en-US" sz="2400" dirty="0">
                <a:latin typeface="Times New Roman" panose="02020603050405020304" pitchFamily="18" charset="0"/>
                <a:cs typeface="Times New Roman" panose="02020603050405020304" pitchFamily="18" charset="0"/>
              </a:rPr>
              <a:t>- nav </a:t>
            </a:r>
            <a:r>
              <a:rPr lang="en-US" sz="2400" dirty="0" err="1">
                <a:latin typeface="Times New Roman" panose="02020603050405020304" pitchFamily="18" charset="0"/>
                <a:cs typeface="Times New Roman" panose="02020603050405020304" pitchFamily="18" charset="0"/>
              </a:rPr>
              <a:t>senču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apmetnes</a:t>
            </a:r>
            <a:r>
              <a:rPr lang="en-US"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vecpilsētas stāvoklis, </a:t>
            </a:r>
            <a:r>
              <a:rPr lang="en-US" sz="2400" dirty="0" err="1">
                <a:latin typeface="Times New Roman" panose="02020603050405020304" pitchFamily="18" charset="0"/>
                <a:cs typeface="Times New Roman" panose="02020603050405020304" pitchFamily="18" charset="0"/>
              </a:rPr>
              <a:t>jūra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ziedi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strūklakas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Rīgā</a:t>
            </a:r>
            <a:r>
              <a:rPr lang="en-US" sz="2400" dirty="0">
                <a:latin typeface="Times New Roman" panose="02020603050405020304" pitchFamily="18" charset="0"/>
                <a:cs typeface="Times New Roman" panose="02020603050405020304" pitchFamily="18" charset="0"/>
              </a:rPr>
              <a:t> 13) pad</a:t>
            </a:r>
            <a:r>
              <a:rPr lang="lv-LV"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laiku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Fabriciuss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mazbānītis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uzbērts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kalns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kaijas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pilsētā</a:t>
            </a:r>
            <a:endParaRPr lang="lv-LV" sz="2400" dirty="0">
              <a:latin typeface="Times New Roman" panose="02020603050405020304" pitchFamily="18" charset="0"/>
              <a:cs typeface="Times New Roman" panose="02020603050405020304" pitchFamily="18" charset="0"/>
            </a:endParaRPr>
          </a:p>
          <a:p>
            <a:pPr>
              <a:buSzPct val="45000"/>
              <a:buFont typeface="StarSymbol"/>
              <a:buChar char="●"/>
            </a:pPr>
            <a:r>
              <a:rPr lang="lv-LV" sz="2400" dirty="0">
                <a:latin typeface="Times New Roman" panose="02020603050405020304" pitchFamily="18" charset="0"/>
                <a:cs typeface="Times New Roman" panose="02020603050405020304" pitchFamily="18" charset="0"/>
              </a:rPr>
              <a:t>Salīdzinājums ar klientu pilsētu, valsti </a:t>
            </a:r>
            <a:r>
              <a:rPr lang="lv-LV" sz="2400" dirty="0" err="1">
                <a:latin typeface="Times New Roman" panose="02020603050405020304" pitchFamily="18" charset="0"/>
                <a:cs typeface="Times New Roman" panose="02020603050405020304" pitchFamily="18" charset="0"/>
              </a:rPr>
              <a:t>utml</a:t>
            </a:r>
            <a:r>
              <a:rPr lang="lv-LV" sz="2400" dirty="0">
                <a:latin typeface="Times New Roman" panose="02020603050405020304" pitchFamily="18" charset="0"/>
                <a:cs typeface="Times New Roman" panose="02020603050405020304" pitchFamily="18" charset="0"/>
              </a:rPr>
              <a:t> (platība, iedzīvotāji, kultūrvēsture </a:t>
            </a:r>
            <a:r>
              <a:rPr lang="lv-LV" sz="2400" dirty="0" err="1">
                <a:latin typeface="Times New Roman" panose="02020603050405020304" pitchFamily="18" charset="0"/>
                <a:cs typeface="Times New Roman" panose="02020603050405020304" pitchFamily="18" charset="0"/>
              </a:rPr>
              <a:t>utt</a:t>
            </a:r>
            <a:r>
              <a:rPr lang="lv-LV"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buSzPct val="45000"/>
              <a:buFont typeface="StarSymbol"/>
              <a:buChar char="●"/>
            </a:pPr>
            <a:endParaRPr lang="en-US" sz="1800" dirty="0"/>
          </a:p>
          <a:p>
            <a:endParaRPr lang="lv-LV" dirty="0"/>
          </a:p>
        </p:txBody>
      </p:sp>
    </p:spTree>
    <p:extLst>
      <p:ext uri="{BB962C8B-B14F-4D97-AF65-F5344CB8AC3E}">
        <p14:creationId xmlns:p14="http://schemas.microsoft.com/office/powerpoint/2010/main" val="6152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en-US" b="1" i="1" dirty="0" err="1">
                <a:latin typeface="Times New Roman" panose="02020603050405020304" pitchFamily="18" charset="0"/>
                <a:cs typeface="Times New Roman" panose="02020603050405020304" pitchFamily="18" charset="0"/>
              </a:rPr>
              <a:t>Darbs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ar</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informāci</a:t>
            </a:r>
            <a:r>
              <a:rPr lang="lv-LV" b="1" i="1" dirty="0" err="1">
                <a:latin typeface="Times New Roman" panose="02020603050405020304" pitchFamily="18" charset="0"/>
                <a:cs typeface="Times New Roman" panose="02020603050405020304" pitchFamily="18" charset="0"/>
              </a:rPr>
              <a:t>ju</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Autofit/>
          </a:bodyPr>
          <a:lstStyle/>
          <a:p>
            <a:pPr lvl="0">
              <a:buSzPct val="45000"/>
              <a:buFont typeface="StarSymbol"/>
              <a:buChar char="●"/>
            </a:pPr>
            <a:r>
              <a:rPr lang="en-US" sz="3200" dirty="0" err="1">
                <a:latin typeface="Times New Roman" panose="02020603050405020304" pitchFamily="18" charset="0"/>
                <a:cs typeface="Times New Roman" panose="02020603050405020304" pitchFamily="18" charset="0"/>
              </a:rPr>
              <a:t>Informācijas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ieguves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vietas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bibliotēka</a:t>
            </a:r>
            <a:r>
              <a:rPr lang="en-US" sz="3200" dirty="0">
                <a:latin typeface="Times New Roman" panose="02020603050405020304" pitchFamily="18" charset="0"/>
                <a:cs typeface="Times New Roman" panose="02020603050405020304" pitchFamily="18" charset="0"/>
              </a:rPr>
              <a:t>, </a:t>
            </a:r>
            <a:r>
              <a:rPr lang="lv-LV" sz="3200" dirty="0" err="1">
                <a:latin typeface="Times New Roman" panose="02020603050405020304" pitchFamily="18" charset="0"/>
                <a:cs typeface="Times New Roman" panose="02020603050405020304" pitchFamily="18" charset="0"/>
              </a:rPr>
              <a:t>youtube</a:t>
            </a:r>
            <a:r>
              <a:rPr lang="lv-LV" sz="3200" dirty="0">
                <a:latin typeface="Times New Roman" panose="02020603050405020304" pitchFamily="18" charset="0"/>
                <a:cs typeface="Times New Roman" panose="02020603050405020304" pitchFamily="18" charset="0"/>
              </a:rPr>
              <a:t>, muzejs (Vēstures otrdienas, Viduslaiku lasījumi, muzeja mājaslapas bibliotēka  u.c.</a:t>
            </a:r>
            <a:r>
              <a:rPr lang="en-US" sz="3200" dirty="0">
                <a:latin typeface="Times New Roman" panose="02020603050405020304" pitchFamily="18" charset="0"/>
                <a:cs typeface="Times New Roman" panose="02020603050405020304" pitchFamily="18" charset="0"/>
              </a:rPr>
              <a:t>)</a:t>
            </a:r>
            <a:r>
              <a:rPr lang="lv-LV"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Nepieciešamās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informācijas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stāsta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izvēle</a:t>
            </a:r>
            <a:endParaRPr lang="en-US" sz="32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Personīgi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pieraksti</a:t>
            </a:r>
            <a:r>
              <a:rPr lang="en-US" sz="3200" dirty="0">
                <a:latin typeface="Times New Roman" panose="02020603050405020304" pitchFamily="18" charset="0"/>
                <a:cs typeface="Times New Roman" panose="02020603050405020304" pitchFamily="18" charset="0"/>
              </a:rPr>
              <a:t> pa </a:t>
            </a:r>
            <a:r>
              <a:rPr lang="en-US" sz="3200" dirty="0" err="1">
                <a:latin typeface="Times New Roman" panose="02020603050405020304" pitchFamily="18" charset="0"/>
                <a:cs typeface="Times New Roman" panose="02020603050405020304" pitchFamily="18" charset="0"/>
              </a:rPr>
              <a:t>objektiem</a:t>
            </a:r>
            <a:r>
              <a:rPr lang="en-US" sz="3200" dirty="0">
                <a:latin typeface="Times New Roman" panose="02020603050405020304" pitchFamily="18" charset="0"/>
                <a:cs typeface="Times New Roman" panose="02020603050405020304" pitchFamily="18" charset="0"/>
              </a:rPr>
              <a:t> un/</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eks</a:t>
            </a:r>
            <a:r>
              <a:rPr lang="lv-LV" sz="3200" dirty="0">
                <a:latin typeface="Times New Roman" panose="02020603050405020304" pitchFamily="18" charset="0"/>
                <a:cs typeface="Times New Roman" panose="02020603050405020304" pitchFamily="18" charset="0"/>
              </a:rPr>
              <a:t>k</a:t>
            </a:r>
            <a:r>
              <a:rPr lang="en-US" sz="3200" dirty="0" err="1">
                <a:latin typeface="Times New Roman" panose="02020603050405020304" pitchFamily="18" charset="0"/>
                <a:cs typeface="Times New Roman" panose="02020603050405020304" pitchFamily="18" charset="0"/>
              </a:rPr>
              <a:t>ursijas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teksts</a:t>
            </a:r>
            <a:r>
              <a:rPr lang="lv-LV" sz="3200" dirty="0">
                <a:latin typeface="Times New Roman" panose="02020603050405020304" pitchFamily="18" charset="0"/>
                <a:cs typeface="Times New Roman" panose="02020603050405020304" pitchFamily="18" charset="0"/>
              </a:rPr>
              <a:t> (teksts lielāks nekā stāsts)</a:t>
            </a:r>
            <a:endParaRPr lang="en-US" sz="3200" dirty="0">
              <a:latin typeface="Times New Roman" panose="02020603050405020304" pitchFamily="18" charset="0"/>
              <a:cs typeface="Times New Roman" panose="02020603050405020304" pitchFamily="18" charset="0"/>
            </a:endParaRPr>
          </a:p>
          <a:p>
            <a:pPr lvl="0">
              <a:buSzPct val="45000"/>
              <a:buFont typeface="StarSymbol"/>
              <a:buChar char="●"/>
            </a:pPr>
            <a:r>
              <a:rPr lang="en-US" sz="3200" dirty="0" err="1">
                <a:latin typeface="Times New Roman" panose="02020603050405020304" pitchFamily="18" charset="0"/>
                <a:cs typeface="Times New Roman" panose="02020603050405020304" pitchFamily="18" charset="0"/>
              </a:rPr>
              <a:t>Ikdienā</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pastāvīga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a:t>
            </a:r>
            <a:r>
              <a:rPr lang="lv-LV" sz="3200" dirty="0">
                <a:latin typeface="Times New Roman" panose="02020603050405020304" pitchFamily="18" charset="0"/>
                <a:cs typeface="Times New Roman" panose="02020603050405020304" pitchFamily="18" charset="0"/>
              </a:rPr>
              <a:t>n</a:t>
            </a:r>
            <a:r>
              <a:rPr lang="en-US" sz="3200" dirty="0" err="1">
                <a:latin typeface="Times New Roman" panose="02020603050405020304" pitchFamily="18" charset="0"/>
                <a:cs typeface="Times New Roman" panose="02020603050405020304" pitchFamily="18" charset="0"/>
              </a:rPr>
              <a:t>formācijas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atjaunoš</a:t>
            </a:r>
            <a:r>
              <a:rPr lang="lv-LV" sz="3200" dirty="0" err="1">
                <a:latin typeface="Times New Roman" panose="02020603050405020304" pitchFamily="18" charset="0"/>
                <a:cs typeface="Times New Roman" panose="02020603050405020304" pitchFamily="18" charset="0"/>
              </a:rPr>
              <a:t>ana</a:t>
            </a:r>
            <a:endParaRPr lang="lv-LV"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70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i="1" dirty="0">
                <a:latin typeface="Times New Roman" panose="02020603050405020304" pitchFamily="18" charset="0"/>
                <a:cs typeface="Times New Roman" panose="02020603050405020304" pitchFamily="18" charset="0"/>
              </a:rPr>
              <a:t>Ekskursijas m</a:t>
            </a:r>
            <a:r>
              <a:rPr lang="en-US" b="1" i="1" dirty="0" err="1">
                <a:latin typeface="Times New Roman" panose="02020603050405020304" pitchFamily="18" charset="0"/>
                <a:cs typeface="Times New Roman" panose="02020603050405020304" pitchFamily="18" charset="0"/>
              </a:rPr>
              <a:t>aršruta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plānošana</a:t>
            </a:r>
            <a:endParaRPr lang="lv-LV" b="1" i="1"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normAutofit lnSpcReduction="10000"/>
          </a:bodyPr>
          <a:lstStyle/>
          <a:p>
            <a:pPr lvl="0">
              <a:buSzPct val="45000"/>
              <a:buFont typeface="StarSymbol"/>
              <a:buChar char="●"/>
            </a:pPr>
            <a:r>
              <a:rPr lang="lv-LV" sz="2200" dirty="0">
                <a:latin typeface="Times New Roman" panose="02020603050405020304" pitchFamily="18" charset="0"/>
                <a:cs typeface="Times New Roman" panose="02020603050405020304" pitchFamily="18" charset="0"/>
              </a:rPr>
              <a:t>Izvērtējot objektus un informāciju, nosakām e</a:t>
            </a:r>
            <a:r>
              <a:rPr lang="en-US" sz="2200" dirty="0" err="1">
                <a:latin typeface="Times New Roman" panose="02020603050405020304" pitchFamily="18" charset="0"/>
                <a:cs typeface="Times New Roman" panose="02020603050405020304" pitchFamily="18" charset="0"/>
              </a:rPr>
              <a:t>kskursijas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galven</a:t>
            </a:r>
            <a:r>
              <a:rPr lang="lv-LV" sz="2200" dirty="0">
                <a:latin typeface="Times New Roman" panose="02020603050405020304" pitchFamily="18" charset="0"/>
                <a:cs typeface="Times New Roman" panose="02020603050405020304" pitchFamily="18" charset="0"/>
              </a:rPr>
              <a:t>o</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tēm</a:t>
            </a:r>
            <a:r>
              <a:rPr lang="lv-LV" sz="2200" b="1" dirty="0">
                <a:latin typeface="Times New Roman" panose="02020603050405020304" pitchFamily="18" charset="0"/>
                <a:cs typeface="Times New Roman" panose="02020603050405020304" pitchFamily="18" charset="0"/>
              </a:rPr>
              <a: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nosaukums</a:t>
            </a:r>
            <a:r>
              <a:rPr lang="en-US" sz="2200" dirty="0">
                <a:latin typeface="Times New Roman" panose="02020603050405020304" pitchFamily="18" charset="0"/>
                <a:cs typeface="Times New Roman" panose="02020603050405020304" pitchFamily="18" charset="0"/>
              </a:rPr>
              <a:t>)</a:t>
            </a:r>
          </a:p>
          <a:p>
            <a:pPr lvl="0">
              <a:buSzPct val="45000"/>
              <a:buFont typeface="StarSymbol"/>
              <a:buChar char="●"/>
            </a:pPr>
            <a:r>
              <a:rPr lang="en-US" sz="2200" dirty="0" err="1">
                <a:latin typeface="Times New Roman" panose="02020603050405020304" pitchFamily="18" charset="0"/>
                <a:cs typeface="Times New Roman" panose="02020603050405020304" pitchFamily="18" charset="0"/>
              </a:rPr>
              <a:t>Ekskursijas</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uzdevumi</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iepazīstināt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parādīt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likt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izjust</a:t>
            </a:r>
            <a:r>
              <a:rPr lang="lv-LV" sz="2200" dirty="0">
                <a:latin typeface="Times New Roman" panose="02020603050405020304" pitchFamily="18" charset="0"/>
                <a:cs typeface="Times New Roman" panose="02020603050405020304" pitchFamily="18" charset="0"/>
              </a:rPr>
              <a:t> maņās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utml</a:t>
            </a:r>
            <a:r>
              <a:rPr lang="en-US" sz="2200" dirty="0">
                <a:latin typeface="Times New Roman" panose="02020603050405020304" pitchFamily="18" charset="0"/>
                <a:cs typeface="Times New Roman" panose="02020603050405020304" pitchFamily="18" charset="0"/>
              </a:rPr>
              <a:t>)</a:t>
            </a:r>
          </a:p>
          <a:p>
            <a:pPr lvl="0">
              <a:buSzPct val="45000"/>
              <a:buFont typeface="StarSymbol"/>
              <a:buChar char="●"/>
            </a:pPr>
            <a:r>
              <a:rPr lang="lv-LV" sz="2200" dirty="0">
                <a:latin typeface="Times New Roman" panose="02020603050405020304" pitchFamily="18" charset="0"/>
                <a:cs typeface="Times New Roman" panose="02020603050405020304" pitchFamily="18" charset="0"/>
              </a:rPr>
              <a:t>Sastāvdaļas: </a:t>
            </a:r>
            <a:r>
              <a:rPr lang="lv-LV" sz="2200" b="1" dirty="0">
                <a:latin typeface="Times New Roman" panose="02020603050405020304" pitchFamily="18" charset="0"/>
                <a:cs typeface="Times New Roman" panose="02020603050405020304" pitchFamily="18" charset="0"/>
              </a:rPr>
              <a:t>i</a:t>
            </a:r>
            <a:r>
              <a:rPr lang="en-US" sz="2200" b="1" dirty="0" err="1">
                <a:latin typeface="Times New Roman" panose="02020603050405020304" pitchFamily="18" charset="0"/>
                <a:cs typeface="Times New Roman" panose="02020603050405020304" pitchFamily="18" charset="0"/>
              </a:rPr>
              <a:t>evads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iepazīšanās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vēsture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ekskursijas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plāns</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izklāsts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apskate</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noslēgums</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atbildes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jautājumiem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apkopojums</a:t>
            </a:r>
            <a:r>
              <a:rPr lang="en-US" sz="2200"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uzaicinājums</a:t>
            </a:r>
            <a:r>
              <a:rPr lang="en-US" sz="2200" dirty="0">
                <a:latin typeface="Times New Roman" panose="02020603050405020304" pitchFamily="18" charset="0"/>
                <a:cs typeface="Times New Roman" panose="02020603050405020304" pitchFamily="18" charset="0"/>
              </a:rPr>
              <a:t>)</a:t>
            </a:r>
          </a:p>
          <a:p>
            <a:pPr lvl="0">
              <a:buSzPct val="45000"/>
              <a:buFont typeface="StarSymbol"/>
              <a:buChar char="●"/>
            </a:pPr>
            <a:r>
              <a:rPr lang="en-US" sz="2200" dirty="0" err="1">
                <a:latin typeface="Times New Roman" panose="02020603050405020304" pitchFamily="18" charset="0"/>
                <a:cs typeface="Times New Roman" panose="02020603050405020304" pitchFamily="18" charset="0"/>
              </a:rPr>
              <a:t>Metodiskā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izstrāde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tabulas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veidā</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maršruts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laiks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pietura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objekts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tēma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loģiskā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pāreja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organizatoriskās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norādes</a:t>
            </a:r>
            <a:r>
              <a:rPr lang="en-US" sz="2200" dirty="0">
                <a:latin typeface="Times New Roman" panose="02020603050405020304" pitchFamily="18" charset="0"/>
                <a:cs typeface="Times New Roman" panose="02020603050405020304" pitchFamily="18" charset="0"/>
              </a:rPr>
              <a:t>) O</a:t>
            </a:r>
            <a:r>
              <a:rPr lang="lv-LV" sz="2200" dirty="0">
                <a:latin typeface="Times New Roman" panose="02020603050405020304" pitchFamily="18" charset="0"/>
                <a:cs typeface="Times New Roman" panose="02020603050405020304" pitchFamily="18" charset="0"/>
              </a:rPr>
              <a:t>b</a:t>
            </a:r>
            <a:r>
              <a:rPr lang="en-US" sz="2200" dirty="0" err="1">
                <a:latin typeface="Times New Roman" panose="02020603050405020304" pitchFamily="18" charset="0"/>
                <a:cs typeface="Times New Roman" panose="02020603050405020304" pitchFamily="18" charset="0"/>
              </a:rPr>
              <a:t>jektu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secība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hronoloģiska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tematiska</a:t>
            </a:r>
            <a:r>
              <a:rPr lang="lv-LV" sz="2200" dirty="0">
                <a:latin typeface="Times New Roman" panose="02020603050405020304" pitchFamily="18" charset="0"/>
                <a:cs typeface="Times New Roman" panose="02020603050405020304" pitchFamily="18" charset="0"/>
              </a:rPr>
              <a:t> vai </a:t>
            </a:r>
            <a:r>
              <a:rPr lang="en-US" sz="2200" b="1" dirty="0" err="1">
                <a:latin typeface="Times New Roman" panose="02020603050405020304" pitchFamily="18" charset="0"/>
                <a:cs typeface="Times New Roman" panose="02020603050405020304" pitchFamily="18" charset="0"/>
              </a:rPr>
              <a:t>Plāns</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konkrētai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ekskursijai</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vai</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aiļu</a:t>
            </a:r>
            <a:r>
              <a:rPr lang="en-US" sz="2200" dirty="0">
                <a:latin typeface="Times New Roman" panose="02020603050405020304" pitchFamily="18" charset="0"/>
                <a:cs typeface="Times New Roman" panose="02020603050405020304" pitchFamily="18" charset="0"/>
              </a:rPr>
              <a:t> tabula – 1.aile – </a:t>
            </a:r>
            <a:r>
              <a:rPr lang="en-US" sz="2200" dirty="0" err="1">
                <a:latin typeface="Times New Roman" panose="02020603050405020304" pitchFamily="18" charset="0"/>
                <a:cs typeface="Times New Roman" panose="02020603050405020304" pitchFamily="18" charset="0"/>
              </a:rPr>
              <a:t>laiks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minūtēs</a:t>
            </a:r>
            <a:r>
              <a:rPr lang="en-US" sz="2200" dirty="0">
                <a:latin typeface="Times New Roman" panose="02020603050405020304" pitchFamily="18" charset="0"/>
                <a:cs typeface="Times New Roman" panose="02020603050405020304" pitchFamily="18" charset="0"/>
              </a:rPr>
              <a:t> (no </a:t>
            </a:r>
            <a:r>
              <a:rPr lang="en-US" sz="2200" dirty="0" err="1">
                <a:latin typeface="Times New Roman" panose="02020603050405020304" pitchFamily="18" charset="0"/>
                <a:cs typeface="Times New Roman" panose="02020603050405020304" pitchFamily="18" charset="0"/>
              </a:rPr>
              <a:t>objekta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līdz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objektam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otrā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maršruts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objekts</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organiz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norādes</a:t>
            </a:r>
            <a:r>
              <a:rPr lang="en-US" sz="2200" dirty="0">
                <a:latin typeface="Times New Roman" panose="02020603050405020304" pitchFamily="18" charset="0"/>
                <a:cs typeface="Times New Roman" panose="02020603050405020304" pitchFamily="18" charset="0"/>
              </a:rPr>
              <a:t>)</a:t>
            </a:r>
          </a:p>
          <a:p>
            <a:endParaRPr lang="lv-LV" dirty="0"/>
          </a:p>
        </p:txBody>
      </p:sp>
    </p:spTree>
    <p:extLst>
      <p:ext uri="{BB962C8B-B14F-4D97-AF65-F5344CB8AC3E}">
        <p14:creationId xmlns:p14="http://schemas.microsoft.com/office/powerpoint/2010/main" val="208287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77334" y="609600"/>
            <a:ext cx="8596668" cy="1140823"/>
          </a:xfrm>
        </p:spPr>
        <p:txBody>
          <a:bodyPr>
            <a:normAutofit fontScale="90000"/>
          </a:bodyPr>
          <a:lstStyle/>
          <a:p>
            <a:pPr algn="ctr"/>
            <a:r>
              <a:rPr lang="lv-LV" sz="4000" b="1" i="1" dirty="0">
                <a:latin typeface="Times New Roman" panose="02020603050405020304" pitchFamily="18" charset="0"/>
                <a:cs typeface="Times New Roman" panose="02020603050405020304" pitchFamily="18" charset="0"/>
              </a:rPr>
              <a:t>Ekskursijas metodiskā izstrāde vai plāns</a:t>
            </a:r>
          </a:p>
        </p:txBody>
      </p:sp>
      <p:graphicFrame>
        <p:nvGraphicFramePr>
          <p:cNvPr id="5" name="Satura vietturis 4"/>
          <p:cNvGraphicFramePr>
            <a:graphicFrameLocks noGrp="1"/>
          </p:cNvGraphicFramePr>
          <p:nvPr>
            <p:ph idx="1"/>
            <p:extLst>
              <p:ext uri="{D42A27DB-BD31-4B8C-83A1-F6EECF244321}">
                <p14:modId xmlns:p14="http://schemas.microsoft.com/office/powerpoint/2010/main" val="175118824"/>
              </p:ext>
            </p:extLst>
          </p:nvPr>
        </p:nvGraphicFramePr>
        <p:xfrm>
          <a:off x="300446" y="1515293"/>
          <a:ext cx="10228218" cy="4387997"/>
        </p:xfrm>
        <a:graphic>
          <a:graphicData uri="http://schemas.openxmlformats.org/drawingml/2006/table">
            <a:tbl>
              <a:tblPr firstRow="1" firstCol="1" bandRow="1">
                <a:tableStyleId>{5C22544A-7EE6-4342-B048-85BDC9FD1C3A}</a:tableStyleId>
              </a:tblPr>
              <a:tblGrid>
                <a:gridCol w="516138">
                  <a:extLst>
                    <a:ext uri="{9D8B030D-6E8A-4147-A177-3AD203B41FA5}">
                      <a16:colId xmlns:a16="http://schemas.microsoft.com/office/drawing/2014/main" val="2932242058"/>
                    </a:ext>
                  </a:extLst>
                </a:gridCol>
                <a:gridCol w="2496386">
                  <a:extLst>
                    <a:ext uri="{9D8B030D-6E8A-4147-A177-3AD203B41FA5}">
                      <a16:colId xmlns:a16="http://schemas.microsoft.com/office/drawing/2014/main" val="4108348598"/>
                    </a:ext>
                  </a:extLst>
                </a:gridCol>
                <a:gridCol w="2101951">
                  <a:extLst>
                    <a:ext uri="{9D8B030D-6E8A-4147-A177-3AD203B41FA5}">
                      <a16:colId xmlns:a16="http://schemas.microsoft.com/office/drawing/2014/main" val="1868002202"/>
                    </a:ext>
                  </a:extLst>
                </a:gridCol>
                <a:gridCol w="1704581">
                  <a:extLst>
                    <a:ext uri="{9D8B030D-6E8A-4147-A177-3AD203B41FA5}">
                      <a16:colId xmlns:a16="http://schemas.microsoft.com/office/drawing/2014/main" val="1517543946"/>
                    </a:ext>
                  </a:extLst>
                </a:gridCol>
                <a:gridCol w="1704581">
                  <a:extLst>
                    <a:ext uri="{9D8B030D-6E8A-4147-A177-3AD203B41FA5}">
                      <a16:colId xmlns:a16="http://schemas.microsoft.com/office/drawing/2014/main" val="1216253367"/>
                    </a:ext>
                  </a:extLst>
                </a:gridCol>
                <a:gridCol w="1704581">
                  <a:extLst>
                    <a:ext uri="{9D8B030D-6E8A-4147-A177-3AD203B41FA5}">
                      <a16:colId xmlns:a16="http://schemas.microsoft.com/office/drawing/2014/main" val="3582926936"/>
                    </a:ext>
                  </a:extLst>
                </a:gridCol>
              </a:tblGrid>
              <a:tr h="194911">
                <a:tc>
                  <a:txBody>
                    <a:bodyPr/>
                    <a:lstStyle/>
                    <a:p>
                      <a:pPr>
                        <a:lnSpc>
                          <a:spcPct val="107000"/>
                        </a:lnSpc>
                        <a:spcAft>
                          <a:spcPts val="0"/>
                        </a:spcAft>
                      </a:pPr>
                      <a:r>
                        <a:rPr lang="lv-LV" sz="1200">
                          <a:effectLst/>
                        </a:rPr>
                        <a:t>Nr.</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Maršruts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Objekts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Ko   (tēma)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Cik stāsta/ cik iet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Piezīmes/ tēma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3599610789"/>
                  </a:ext>
                </a:extLst>
              </a:tr>
              <a:tr h="564262">
                <a:tc>
                  <a:txBody>
                    <a:bodyPr/>
                    <a:lstStyle/>
                    <a:p>
                      <a:pPr>
                        <a:lnSpc>
                          <a:spcPct val="107000"/>
                        </a:lnSpc>
                        <a:spcAft>
                          <a:spcPts val="0"/>
                        </a:spcAft>
                      </a:pPr>
                      <a:r>
                        <a:rPr lang="lv-LV" sz="12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u="sng" dirty="0">
                          <a:effectLst/>
                        </a:rPr>
                        <a:t>Stāvvieta Ostas ielā </a:t>
                      </a:r>
                      <a:r>
                        <a:rPr lang="lv-LV" sz="1200" dirty="0">
                          <a:effectLst/>
                        </a:rPr>
                        <a:t>, </a:t>
                      </a:r>
                      <a:r>
                        <a:rPr lang="lv-LV" sz="1200" b="0" dirty="0">
                          <a:effectLst/>
                        </a:rPr>
                        <a:t>viesnīca, </a:t>
                      </a:r>
                      <a:r>
                        <a:rPr lang="lv-LV" sz="1200" b="0" dirty="0" err="1">
                          <a:effectLst/>
                        </a:rPr>
                        <a:t>Vizium</a:t>
                      </a:r>
                      <a:r>
                        <a:rPr lang="lv-LV" sz="1200" b="0" dirty="0">
                          <a:effectLst/>
                        </a:rPr>
                        <a:t> </a:t>
                      </a:r>
                      <a:r>
                        <a:rPr lang="lv-LV" sz="1200" b="0" dirty="0" err="1">
                          <a:effectLst/>
                        </a:rPr>
                        <a:t>utml</a:t>
                      </a:r>
                      <a:endParaRPr lang="lv-LV"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Ievads (iepazīšanās, plāns, vēsture)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2-4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Autobusā vai…..</a:t>
                      </a:r>
                    </a:p>
                    <a:p>
                      <a:pPr>
                        <a:lnSpc>
                          <a:spcPct val="107000"/>
                        </a:lnSpc>
                        <a:spcAft>
                          <a:spcPts val="0"/>
                        </a:spcAft>
                      </a:pPr>
                      <a:r>
                        <a:rPr lang="lv-LV" sz="1200" dirty="0">
                          <a:effectLst/>
                          <a:latin typeface="Calibri" panose="020F0502020204030204" pitchFamily="34" charset="0"/>
                          <a:ea typeface="Calibri" panose="020F0502020204030204" pitchFamily="34" charset="0"/>
                          <a:cs typeface="Times New Roman" panose="02020603050405020304" pitchFamily="18" charset="0"/>
                        </a:rPr>
                        <a:t>Ja klienti atbrauc ātrāk, ir kioski, WC, foto</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2457453992"/>
                  </a:ext>
                </a:extLst>
              </a:tr>
              <a:tr h="389821">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Stāvvietas apkārtne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Promenāde</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Īss raksturojums</a:t>
                      </a:r>
                      <a:endParaRPr lang="lv-LV" sz="1100">
                        <a:effectLst/>
                      </a:endParaRPr>
                    </a:p>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0.5-1 min</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Autobusā vai….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211449357"/>
                  </a:ext>
                </a:extLst>
              </a:tr>
              <a:tr h="779642">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Latvijas melnā</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Govju parādes vēsture, mākslinieka ideja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1 -2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Var no autobusa vai izkāpjot (pēc apstākļiem un grupas plāna)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2020395776"/>
                  </a:ext>
                </a:extLst>
              </a:tr>
              <a:tr h="564262">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Kuģu vērotājs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Raksturojums- ideja Strūklakas Ventspilī</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baseline="0" dirty="0">
                          <a:effectLst/>
                        </a:rPr>
                        <a:t> 0.5- </a:t>
                      </a:r>
                      <a:r>
                        <a:rPr lang="lv-LV" sz="1200" dirty="0">
                          <a:effectLst/>
                        </a:rPr>
                        <a:t>1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128252665"/>
                  </a:ext>
                </a:extLst>
              </a:tr>
              <a:tr h="1128526">
                <a:tc>
                  <a:txBody>
                    <a:bodyPr/>
                    <a:lstStyle/>
                    <a:p>
                      <a:pPr>
                        <a:lnSpc>
                          <a:spcPct val="107000"/>
                        </a:lnSpc>
                        <a:spcAft>
                          <a:spcPts val="0"/>
                        </a:spcAft>
                      </a:pPr>
                      <a:r>
                        <a:rPr lang="lv-LV" sz="12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Ostas- Prāmju</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Ostas panorāma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Īss ostas raksturojums, konkrētu uzņēmumu raksturojums (KP. VGT, Scandlines)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1-2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4201492299"/>
                  </a:ext>
                </a:extLst>
              </a:tr>
              <a:tr h="752350">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err="1">
                          <a:effectLst/>
                        </a:rPr>
                        <a:t>Jūrakmens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a:effectLst/>
                        </a:rPr>
                        <a:t>Ostas padziļināšana</a:t>
                      </a:r>
                      <a:endParaRPr lang="lv-LV" sz="1100">
                        <a:effectLst/>
                      </a:endParaRPr>
                    </a:p>
                    <a:p>
                      <a:pPr>
                        <a:lnSpc>
                          <a:spcPct val="107000"/>
                        </a:lnSpc>
                        <a:spcAft>
                          <a:spcPts val="0"/>
                        </a:spcAft>
                      </a:pPr>
                      <a:r>
                        <a:rPr lang="lv-LV" sz="1200">
                          <a:effectLst/>
                        </a:rPr>
                        <a:t>P.Jaunzems un viņa skulptūra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1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nSpc>
                          <a:spcPct val="107000"/>
                        </a:lnSpc>
                        <a:spcAft>
                          <a:spcPts val="0"/>
                        </a:spcAft>
                      </a:pPr>
                      <a:r>
                        <a:rPr lang="lv-LV" sz="12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3453839072"/>
                  </a:ext>
                </a:extLst>
              </a:tr>
            </a:tbl>
          </a:graphicData>
        </a:graphic>
      </p:graphicFrame>
    </p:spTree>
    <p:extLst>
      <p:ext uri="{BB962C8B-B14F-4D97-AF65-F5344CB8AC3E}">
        <p14:creationId xmlns:p14="http://schemas.microsoft.com/office/powerpoint/2010/main" val="63614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DF3BB0-0C93-B94D-C2C6-D085F719AA0C}"/>
              </a:ext>
            </a:extLst>
          </p:cNvPr>
          <p:cNvSpPr txBox="1">
            <a:spLocks noGrp="1"/>
          </p:cNvSpPr>
          <p:nvPr>
            <p:ph type="title" idx="4294967295"/>
          </p:nvPr>
        </p:nvSpPr>
        <p:spPr>
          <a:xfrm>
            <a:off x="1980739" y="314175"/>
            <a:ext cx="8229630" cy="1063362"/>
          </a:xfrm>
        </p:spPr>
        <p:txBody>
          <a:bodyPr/>
          <a:lstStyle/>
          <a:p>
            <a:pPr lvl="0" algn="ctr"/>
            <a:r>
              <a:rPr lang="en-US" b="1" i="1" dirty="0" err="1">
                <a:latin typeface="Times New Roman" panose="02020603050405020304" pitchFamily="18" charset="0"/>
                <a:cs typeface="Times New Roman" panose="02020603050405020304" pitchFamily="18" charset="0"/>
              </a:rPr>
              <a:t>Ekskursijas</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uzbūve</a:t>
            </a:r>
            <a:endParaRPr lang="en-US" b="1" i="1" dirty="0">
              <a:latin typeface="Times New Roman" panose="02020603050405020304" pitchFamily="18" charset="0"/>
              <a:cs typeface="Times New Roman" panose="02020603050405020304" pitchFamily="18" charset="0"/>
            </a:endParaRPr>
          </a:p>
        </p:txBody>
      </p:sp>
      <p:sp>
        <p:nvSpPr>
          <p:cNvPr id="3" name="Teksta vietturis 2">
            <a:extLst>
              <a:ext uri="{FF2B5EF4-FFF2-40B4-BE49-F238E27FC236}">
                <a16:creationId xmlns:a16="http://schemas.microsoft.com/office/drawing/2014/main" id="{A5726878-4D99-46A1-B414-BBE5DB90452E}"/>
              </a:ext>
            </a:extLst>
          </p:cNvPr>
          <p:cNvSpPr txBox="1">
            <a:spLocks noGrp="1"/>
          </p:cNvSpPr>
          <p:nvPr>
            <p:ph type="body" idx="4294967295"/>
          </p:nvPr>
        </p:nvSpPr>
        <p:spPr>
          <a:xfrm>
            <a:off x="1980739" y="1604844"/>
            <a:ext cx="8229630" cy="4444498"/>
          </a:xfrm>
        </p:spPr>
        <p:txBody>
          <a:bodyPr>
            <a:normAutofit lnSpcReduction="10000"/>
          </a:bodyPr>
          <a:lstStyle/>
          <a:p>
            <a:pPr lvl="0">
              <a:buSzPct val="45000"/>
              <a:buFont typeface="StarSymbol"/>
              <a:buChar char="●"/>
            </a:pPr>
            <a:r>
              <a:rPr lang="en-US" dirty="0" err="1">
                <a:latin typeface="Times New Roman" panose="02020603050405020304" pitchFamily="18" charset="0"/>
                <a:cs typeface="Times New Roman" panose="02020603050405020304" pitchFamily="18" charset="0"/>
              </a:rPr>
              <a:t>Ievads</a:t>
            </a:r>
            <a:r>
              <a:rPr lang="en-US" dirty="0">
                <a:latin typeface="Times New Roman" panose="02020603050405020304" pitchFamily="18" charset="0"/>
                <a:cs typeface="Times New Roman" panose="02020603050405020304" pitchFamily="18" charset="0"/>
              </a:rPr>
              <a:t> </a:t>
            </a:r>
            <a:r>
              <a:rPr lang="en-US" sz="2540" dirty="0">
                <a:latin typeface="Times New Roman" panose="02020603050405020304" pitchFamily="18" charset="0"/>
                <a:cs typeface="Times New Roman" panose="02020603050405020304" pitchFamily="18" charset="0"/>
              </a:rPr>
              <a:t>(</a:t>
            </a:r>
            <a:r>
              <a:rPr lang="en-US" sz="2540" dirty="0" err="1">
                <a:latin typeface="Times New Roman" panose="02020603050405020304" pitchFamily="18" charset="0"/>
                <a:cs typeface="Times New Roman" panose="02020603050405020304" pitchFamily="18" charset="0"/>
              </a:rPr>
              <a:t>iepazīšanās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ekskursijas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plāns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nosaukt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galvenos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objektus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pārvietošanās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veidu</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ilgumu</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Īss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kopīgs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pilsētas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vēstures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izklāsts</a:t>
            </a:r>
            <a:r>
              <a:rPr lang="lv-LV" sz="2540" dirty="0">
                <a:latin typeface="Times New Roman" panose="02020603050405020304" pitchFamily="18" charset="0"/>
                <a:cs typeface="Times New Roman" panose="02020603050405020304" pitchFamily="18" charset="0"/>
              </a:rPr>
              <a:t>, kaut kas iedvesmai (citāts </a:t>
            </a:r>
            <a:r>
              <a:rPr lang="lv-LV" sz="2540" dirty="0" err="1">
                <a:latin typeface="Times New Roman" panose="02020603050405020304" pitchFamily="18" charset="0"/>
                <a:cs typeface="Times New Roman" panose="02020603050405020304" pitchFamily="18" charset="0"/>
              </a:rPr>
              <a:t>utml</a:t>
            </a:r>
            <a:r>
              <a:rPr lang="lv-LV" sz="2540" dirty="0">
                <a:latin typeface="Times New Roman" panose="02020603050405020304" pitchFamily="18" charset="0"/>
                <a:cs typeface="Times New Roman" panose="02020603050405020304" pitchFamily="18" charset="0"/>
              </a:rPr>
              <a:t>)</a:t>
            </a:r>
            <a:r>
              <a:rPr lang="en-US" sz="2540" dirty="0">
                <a:latin typeface="Times New Roman" panose="02020603050405020304" pitchFamily="18" charset="0"/>
                <a:cs typeface="Times New Roman" panose="02020603050405020304" pitchFamily="18" charset="0"/>
              </a:rPr>
              <a:t>)</a:t>
            </a:r>
          </a:p>
          <a:p>
            <a:pPr lvl="0">
              <a:buSzPct val="45000"/>
              <a:buFont typeface="StarSymbol"/>
              <a:buChar char="●"/>
            </a:pPr>
            <a:r>
              <a:rPr lang="en-US" dirty="0" err="1">
                <a:latin typeface="Times New Roman" panose="02020603050405020304" pitchFamily="18" charset="0"/>
                <a:cs typeface="Times New Roman" panose="02020603050405020304" pitchFamily="18" charset="0"/>
              </a:rPr>
              <a:t>Objektu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apskate</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atbilstoši</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galvenai</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ekskursijas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tēmai</a:t>
            </a:r>
            <a:r>
              <a:rPr lang="lv-LV" sz="2540" dirty="0">
                <a:latin typeface="Times New Roman" panose="02020603050405020304" pitchFamily="18" charset="0"/>
                <a:cs typeface="Times New Roman" panose="02020603050405020304" pitchFamily="18" charset="0"/>
              </a:rPr>
              <a:t>, bet vispirms </a:t>
            </a:r>
            <a:r>
              <a:rPr lang="en-US" sz="2540" dirty="0">
                <a:latin typeface="Times New Roman" panose="02020603050405020304" pitchFamily="18" charset="0"/>
                <a:cs typeface="Times New Roman" panose="02020603050405020304" pitchFamily="18" charset="0"/>
              </a:rPr>
              <a:t>un </a:t>
            </a:r>
            <a:r>
              <a:rPr lang="en-US" sz="2540" dirty="0" err="1">
                <a:latin typeface="Times New Roman" panose="02020603050405020304" pitchFamily="18" charset="0"/>
                <a:cs typeface="Times New Roman" panose="02020603050405020304" pitchFamily="18" charset="0"/>
              </a:rPr>
              <a:t>ekskursijas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sākuma</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apkārtnes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raksturojums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Otršķirīgos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tēmas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objektus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rāda</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garām</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ejot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galvenos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pieturās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detalizētāk</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ilgāk</a:t>
            </a:r>
            <a:r>
              <a:rPr lang="en-US" sz="2540" dirty="0">
                <a:latin typeface="Times New Roman" panose="02020603050405020304" pitchFamily="18" charset="0"/>
                <a:cs typeface="Times New Roman" panose="02020603050405020304" pitchFamily="18" charset="0"/>
              </a:rPr>
              <a:t>.</a:t>
            </a:r>
          </a:p>
          <a:p>
            <a:pPr lvl="0">
              <a:buSzPct val="45000"/>
              <a:buFont typeface="StarSymbol"/>
              <a:buChar char="●"/>
            </a:pPr>
            <a:r>
              <a:rPr lang="en-US" dirty="0" err="1">
                <a:latin typeface="Times New Roman" panose="02020603050405020304" pitchFamily="18" charset="0"/>
                <a:cs typeface="Times New Roman" panose="02020603050405020304" pitchFamily="18" charset="0"/>
              </a:rPr>
              <a:t>Noslēgums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apkopot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redzēto</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izdarot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secinājumus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atvadīties</a:t>
            </a:r>
            <a:r>
              <a:rPr lang="en-US" sz="2540" dirty="0">
                <a:latin typeface="Times New Roman" panose="02020603050405020304" pitchFamily="18" charset="0"/>
                <a:cs typeface="Times New Roman" panose="02020603050405020304" pitchFamily="18" charset="0"/>
              </a:rPr>
              <a:t> un </a:t>
            </a:r>
            <a:r>
              <a:rPr lang="en-US" sz="2540" dirty="0" err="1">
                <a:latin typeface="Times New Roman" panose="02020603050405020304" pitchFamily="18" charset="0"/>
                <a:cs typeface="Times New Roman" panose="02020603050405020304" pitchFamily="18" charset="0"/>
              </a:rPr>
              <a:t>uzaicināt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vēlreiz</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ierasties</a:t>
            </a:r>
            <a:r>
              <a:rPr lang="en-US" sz="2540" dirty="0">
                <a:latin typeface="Times New Roman" panose="02020603050405020304" pitchFamily="18" charset="0"/>
                <a:cs typeface="Times New Roman" panose="02020603050405020304" pitchFamily="18" charset="0"/>
              </a:rPr>
              <a:t> (lai </a:t>
            </a:r>
            <a:r>
              <a:rPr lang="en-US" sz="2540" dirty="0" err="1">
                <a:latin typeface="Times New Roman" panose="02020603050405020304" pitchFamily="18" charset="0"/>
                <a:cs typeface="Times New Roman" panose="02020603050405020304" pitchFamily="18" charset="0"/>
              </a:rPr>
              <a:t>apskatītu</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neredzēto</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izbaudītu</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vēlreiz</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kādas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emocijas</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utml</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Atbildēt</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uz</a:t>
            </a:r>
            <a:r>
              <a:rPr lang="en-US" sz="2540" dirty="0">
                <a:latin typeface="Times New Roman" panose="02020603050405020304" pitchFamily="18" charset="0"/>
                <a:cs typeface="Times New Roman" panose="02020603050405020304" pitchFamily="18" charset="0"/>
              </a:rPr>
              <a:t> </a:t>
            </a:r>
            <a:r>
              <a:rPr lang="en-US" sz="2540" dirty="0" err="1">
                <a:latin typeface="Times New Roman" panose="02020603050405020304" pitchFamily="18" charset="0"/>
                <a:cs typeface="Times New Roman" panose="02020603050405020304" pitchFamily="18" charset="0"/>
              </a:rPr>
              <a:t>jautājumiem</a:t>
            </a:r>
            <a:endParaRPr lang="en-US" sz="254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Šķautne">
  <a:themeElements>
    <a:clrScheme name="Šķautn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Šķautn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ķautn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346</TotalTime>
  <Words>2509</Words>
  <Application>Microsoft Office PowerPoint</Application>
  <PresentationFormat>Platekrāna</PresentationFormat>
  <Paragraphs>226</Paragraphs>
  <Slides>39</Slides>
  <Notes>2</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39</vt:i4>
      </vt:variant>
    </vt:vector>
  </HeadingPairs>
  <TitlesOfParts>
    <vt:vector size="46" baseType="lpstr">
      <vt:lpstr>Arial</vt:lpstr>
      <vt:lpstr>Calibri</vt:lpstr>
      <vt:lpstr>StarSymbol</vt:lpstr>
      <vt:lpstr>Times New Roman</vt:lpstr>
      <vt:lpstr>Trebuchet MS</vt:lpstr>
      <vt:lpstr>Wingdings 3</vt:lpstr>
      <vt:lpstr>Šķautne</vt:lpstr>
      <vt:lpstr>Ventspils gids. Praktiski padomi  </vt:lpstr>
      <vt:lpstr>Ekskursija</vt:lpstr>
      <vt:lpstr> Ekskursijas plānošana  (maršruta izveide) </vt:lpstr>
      <vt:lpstr>Objekti- izvēlas pēc atpazīstamības, nozīmes (galvenie vai otršķirīgie), vērtības un tūristu intereses</vt:lpstr>
      <vt:lpstr>Kopīgais /atšķirīgais</vt:lpstr>
      <vt:lpstr>Darbs ar informāciju</vt:lpstr>
      <vt:lpstr>Ekskursijas maršruta plānošana</vt:lpstr>
      <vt:lpstr>Ekskursijas metodiskā izstrāde vai plāns</vt:lpstr>
      <vt:lpstr>Ekskursijas uzbūve</vt:lpstr>
      <vt:lpstr>Ekskursijas vadīšanas tehnika</vt:lpstr>
      <vt:lpstr>Iepazīšanās</vt:lpstr>
      <vt:lpstr>Gida darba vieta autobusā</vt:lpstr>
      <vt:lpstr>Izkāpšana no autobusa</vt:lpstr>
      <vt:lpstr>Grupas izvietošanās pie apskates objekta</vt:lpstr>
      <vt:lpstr>Ekskursijas temps</vt:lpstr>
      <vt:lpstr>Ekskursijas laika ievērošana</vt:lpstr>
      <vt:lpstr>Atbildes uz jautājumiem</vt:lpstr>
      <vt:lpstr>Individuālā teksta izmantošana</vt:lpstr>
      <vt:lpstr>«Gida portfelis»</vt:lpstr>
      <vt:lpstr>Pauzes ekskursijā</vt:lpstr>
      <vt:lpstr>Reakcija uz neparedzētiem gadījumiem</vt:lpstr>
      <vt:lpstr>Atgriešanās autobusā</vt:lpstr>
      <vt:lpstr>Mikrofona izmantošana</vt:lpstr>
      <vt:lpstr>Uzmanības krīze</vt:lpstr>
      <vt:lpstr>Uzmanības krīze</vt:lpstr>
      <vt:lpstr>Uzmanības krīze</vt:lpstr>
      <vt:lpstr>Uzmanības krīze</vt:lpstr>
      <vt:lpstr>Vēl daži padomi no www.thetoourguidebook.com</vt:lpstr>
      <vt:lpstr>Dažādi</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Ekskursijas metodiskā izstrāde vai plāns</vt:lpstr>
      <vt:lpstr>Veiksmi darbā!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Ventspils gids.</dc:title>
  <dc:creator>VDC</dc:creator>
  <cp:lastModifiedBy>Iveta Rivane</cp:lastModifiedBy>
  <cp:revision>6</cp:revision>
  <dcterms:created xsi:type="dcterms:W3CDTF">2025-03-20T10:40:23Z</dcterms:created>
  <dcterms:modified xsi:type="dcterms:W3CDTF">2025-03-28T13:02:06Z</dcterms:modified>
</cp:coreProperties>
</file>